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23.fntdata" ContentType="application/x-fontdata"/>
  <Override PartName="/ppt/fonts/font24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316" r:id="rId3"/>
    <p:sldId id="317" r:id="rId5"/>
    <p:sldId id="440" r:id="rId6"/>
    <p:sldId id="439" r:id="rId7"/>
    <p:sldId id="318" r:id="rId8"/>
    <p:sldId id="319" r:id="rId9"/>
    <p:sldId id="320" r:id="rId10"/>
    <p:sldId id="321" r:id="rId11"/>
    <p:sldId id="353" r:id="rId12"/>
    <p:sldId id="322" r:id="rId13"/>
    <p:sldId id="354" r:id="rId14"/>
    <p:sldId id="325" r:id="rId15"/>
    <p:sldId id="441" r:id="rId16"/>
    <p:sldId id="324" r:id="rId17"/>
    <p:sldId id="327" r:id="rId18"/>
    <p:sldId id="328" r:id="rId19"/>
    <p:sldId id="329" r:id="rId20"/>
    <p:sldId id="330" r:id="rId21"/>
    <p:sldId id="442" r:id="rId22"/>
    <p:sldId id="331" r:id="rId23"/>
    <p:sldId id="443" r:id="rId24"/>
    <p:sldId id="332" r:id="rId25"/>
    <p:sldId id="444" r:id="rId26"/>
    <p:sldId id="333" r:id="rId27"/>
    <p:sldId id="445" r:id="rId28"/>
    <p:sldId id="446" r:id="rId29"/>
    <p:sldId id="355" r:id="rId30"/>
    <p:sldId id="335" r:id="rId31"/>
    <p:sldId id="336" r:id="rId32"/>
    <p:sldId id="337" r:id="rId33"/>
    <p:sldId id="338" r:id="rId34"/>
    <p:sldId id="339" r:id="rId35"/>
    <p:sldId id="340" r:id="rId36"/>
    <p:sldId id="447" r:id="rId37"/>
    <p:sldId id="341" r:id="rId38"/>
    <p:sldId id="342" r:id="rId39"/>
    <p:sldId id="448" r:id="rId40"/>
    <p:sldId id="343" r:id="rId41"/>
    <p:sldId id="344" r:id="rId42"/>
    <p:sldId id="345" r:id="rId43"/>
    <p:sldId id="346" r:id="rId44"/>
    <p:sldId id="347" r:id="rId45"/>
    <p:sldId id="348" r:id="rId46"/>
    <p:sldId id="349" r:id="rId47"/>
    <p:sldId id="350" r:id="rId48"/>
    <p:sldId id="449" r:id="rId49"/>
    <p:sldId id="450" r:id="rId50"/>
    <p:sldId id="451" r:id="rId51"/>
    <p:sldId id="351" r:id="rId52"/>
    <p:sldId id="256" r:id="rId53"/>
    <p:sldId id="452" r:id="rId54"/>
    <p:sldId id="453" r:id="rId55"/>
    <p:sldId id="257" r:id="rId56"/>
    <p:sldId id="258" r:id="rId57"/>
    <p:sldId id="259" r:id="rId58"/>
    <p:sldId id="260" r:id="rId59"/>
    <p:sldId id="261" r:id="rId60"/>
    <p:sldId id="262" r:id="rId61"/>
    <p:sldId id="264" r:id="rId62"/>
    <p:sldId id="265" r:id="rId63"/>
    <p:sldId id="266" r:id="rId64"/>
    <p:sldId id="267" r:id="rId65"/>
    <p:sldId id="454" r:id="rId66"/>
  </p:sldIdLst>
  <p:sldSz cx="14630400" cy="8229600"/>
  <p:notesSz cx="8229600" cy="14630400"/>
  <p:embeddedFontLst>
    <p:embeddedFont>
      <p:font typeface="微软雅黑" panose="020B0503020204020204" pitchFamily="34" charset="-122"/>
      <p:regular r:id="rId70"/>
    </p:embeddedFont>
    <p:embeddedFont>
      <p:font typeface="Open Sans" panose="020B0606030504020204" pitchFamily="34" charset="-120"/>
      <p:regular r:id="rId71"/>
    </p:embeddedFont>
    <p:embeddedFont>
      <p:font typeface="等线" panose="02010600030101010101" charset="-122"/>
      <p:regular r:id="rId72"/>
    </p:embeddedFont>
    <p:embeddedFont>
      <p:font typeface="Open Sans" panose="020B0606030504020204" pitchFamily="34" charset="0"/>
      <p:regular r:id="rId73"/>
      <p:bold r:id="rId74"/>
      <p:italic r:id="rId75"/>
      <p:boldItalic r:id="rId76"/>
    </p:embeddedFont>
    <p:embeddedFont>
      <p:font typeface="Open Sans" panose="020B0606030504020204" pitchFamily="34" charset="-122"/>
      <p:regular r:id="rId77"/>
    </p:embeddedFont>
    <p:embeddedFont>
      <p:font typeface="Barlow Bold" panose="00000800000000000000" pitchFamily="34" charset="-120"/>
      <p:bold r:id="rId78"/>
    </p:embeddedFont>
    <p:embeddedFont>
      <p:font typeface="Montserrat" panose="00000500000000000000" pitchFamily="34" charset="-120"/>
      <p:regular r:id="rId79"/>
    </p:embeddedFont>
    <p:embeddedFont>
      <p:font typeface="Barlow Bold" panose="00000800000000000000" pitchFamily="34" charset="0"/>
      <p:bold r:id="rId80"/>
    </p:embeddedFont>
    <p:embeddedFont>
      <p:font typeface="Barlow Bold" panose="00000800000000000000" pitchFamily="34" charset="-122"/>
      <p:bold r:id="rId81"/>
    </p:embeddedFont>
    <p:embeddedFont>
      <p:font typeface="Montserrat" panose="00000500000000000000" pitchFamily="34" charset="0"/>
      <p:regular r:id="rId82"/>
      <p:bold r:id="rId83"/>
      <p:italic r:id="rId84"/>
      <p:boldItalic r:id="rId85"/>
    </p:embeddedFont>
    <p:embeddedFont>
      <p:font typeface="Montserrat" panose="00000500000000000000" pitchFamily="34" charset="-122"/>
      <p:regular r:id="rId86"/>
    </p:embeddedFont>
    <p:embeddedFont>
      <p:font typeface="Calibri Light" panose="020F0302020204030204" charset="0"/>
      <p:regular r:id="rId87"/>
      <p:italic r:id="rId88"/>
    </p:embeddedFont>
    <p:embeddedFont>
      <p:font typeface="等线 Light" panose="02010600030101010101" charset="-122"/>
      <p:regular r:id="rId89"/>
    </p:embeddedFont>
    <p:embeddedFont>
      <p:font typeface="Calibri" panose="020F0502020204030204" charset="0"/>
      <p:regular r:id="rId90"/>
      <p:bold r:id="rId91"/>
      <p:italic r:id="rId92"/>
      <p:boldItalic r:id="rId9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1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55" autoAdjust="0"/>
    <p:restoredTop sz="95861" autoAdjust="0"/>
  </p:normalViewPr>
  <p:slideViewPr>
    <p:cSldViewPr snapToGrid="0" snapToObjects="1">
      <p:cViewPr>
        <p:scale>
          <a:sx n="100" d="100"/>
          <a:sy n="100" d="100"/>
        </p:scale>
        <p:origin x="1296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3" Type="http://schemas.openxmlformats.org/officeDocument/2006/relationships/font" Target="fonts/font24.fntdata"/><Relationship Id="rId92" Type="http://schemas.openxmlformats.org/officeDocument/2006/relationships/font" Target="fonts/font23.fntdata"/><Relationship Id="rId91" Type="http://schemas.openxmlformats.org/officeDocument/2006/relationships/font" Target="fonts/font22.fntdata"/><Relationship Id="rId90" Type="http://schemas.openxmlformats.org/officeDocument/2006/relationships/font" Target="fonts/font21.fntdata"/><Relationship Id="rId9" Type="http://schemas.openxmlformats.org/officeDocument/2006/relationships/slide" Target="slides/slide6.xml"/><Relationship Id="rId89" Type="http://schemas.openxmlformats.org/officeDocument/2006/relationships/font" Target="fonts/font20.fntdata"/><Relationship Id="rId88" Type="http://schemas.openxmlformats.org/officeDocument/2006/relationships/font" Target="fonts/font19.fntdata"/><Relationship Id="rId87" Type="http://schemas.openxmlformats.org/officeDocument/2006/relationships/font" Target="fonts/font18.fntdata"/><Relationship Id="rId86" Type="http://schemas.openxmlformats.org/officeDocument/2006/relationships/font" Target="fonts/font17.fntdata"/><Relationship Id="rId85" Type="http://schemas.openxmlformats.org/officeDocument/2006/relationships/font" Target="fonts/font16.fntdata"/><Relationship Id="rId84" Type="http://schemas.openxmlformats.org/officeDocument/2006/relationships/font" Target="fonts/font15.fntdata"/><Relationship Id="rId83" Type="http://schemas.openxmlformats.org/officeDocument/2006/relationships/font" Target="fonts/font14.fntdata"/><Relationship Id="rId82" Type="http://schemas.openxmlformats.org/officeDocument/2006/relationships/font" Target="fonts/font13.fntdata"/><Relationship Id="rId81" Type="http://schemas.openxmlformats.org/officeDocument/2006/relationships/font" Target="fonts/font12.fntdata"/><Relationship Id="rId80" Type="http://schemas.openxmlformats.org/officeDocument/2006/relationships/font" Target="fonts/font11.fntdata"/><Relationship Id="rId8" Type="http://schemas.openxmlformats.org/officeDocument/2006/relationships/slide" Target="slides/slide5.xml"/><Relationship Id="rId79" Type="http://schemas.openxmlformats.org/officeDocument/2006/relationships/font" Target="fonts/font10.fntdata"/><Relationship Id="rId78" Type="http://schemas.openxmlformats.org/officeDocument/2006/relationships/font" Target="fonts/font9.fntdata"/><Relationship Id="rId77" Type="http://schemas.openxmlformats.org/officeDocument/2006/relationships/font" Target="fonts/font8.fntdata"/><Relationship Id="rId76" Type="http://schemas.openxmlformats.org/officeDocument/2006/relationships/font" Target="fonts/font7.fntdata"/><Relationship Id="rId75" Type="http://schemas.openxmlformats.org/officeDocument/2006/relationships/font" Target="fonts/font6.fntdata"/><Relationship Id="rId74" Type="http://schemas.openxmlformats.org/officeDocument/2006/relationships/font" Target="fonts/font5.fntdata"/><Relationship Id="rId73" Type="http://schemas.openxmlformats.org/officeDocument/2006/relationships/font" Target="fonts/font4.fntdata"/><Relationship Id="rId72" Type="http://schemas.openxmlformats.org/officeDocument/2006/relationships/font" Target="fonts/font3.fntdata"/><Relationship Id="rId71" Type="http://schemas.openxmlformats.org/officeDocument/2006/relationships/font" Target="fonts/font2.fntdata"/><Relationship Id="rId70" Type="http://schemas.openxmlformats.org/officeDocument/2006/relationships/font" Target="fonts/font1.fntdata"/><Relationship Id="rId7" Type="http://schemas.openxmlformats.org/officeDocument/2006/relationships/slide" Target="slides/slide4.xml"/><Relationship Id="rId69" Type="http://schemas.openxmlformats.org/officeDocument/2006/relationships/tableStyles" Target="tableStyles.xml"/><Relationship Id="rId68" Type="http://schemas.openxmlformats.org/officeDocument/2006/relationships/viewProps" Target="viewProps.xml"/><Relationship Id="rId67" Type="http://schemas.openxmlformats.org/officeDocument/2006/relationships/presProps" Target="presProps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各位同学，大家好！欢迎来到《提示词的艺术：推理时代的不变与变》课程。我是今天的讲师猫叔，很高兴与大家一起探讨</a:t>
            </a:r>
            <a:r>
              <a:rPr lang="en-US" altLang="zh-CN" dirty="0"/>
              <a:t>AI</a:t>
            </a:r>
            <a:r>
              <a:rPr lang="zh-CN" altLang="en-US" dirty="0"/>
              <a:t>时代的一项核心技能</a:t>
            </a:r>
            <a:r>
              <a:rPr lang="en-US" altLang="zh-CN" dirty="0"/>
              <a:t>——</a:t>
            </a:r>
            <a:r>
              <a:rPr lang="zh-CN" altLang="en-US" dirty="0"/>
              <a:t>提示词工程。</a:t>
            </a:r>
            <a:endParaRPr lang="zh-CN" altLang="en-US" dirty="0"/>
          </a:p>
          <a:p>
            <a:r>
              <a:rPr lang="zh-CN" altLang="en-US" dirty="0"/>
              <a:t>在这个推理模型快速发展的时代，我们与</a:t>
            </a:r>
            <a:r>
              <a:rPr lang="en-US" altLang="zh-CN" dirty="0"/>
              <a:t>AI</a:t>
            </a:r>
            <a:r>
              <a:rPr lang="zh-CN" altLang="en-US" dirty="0"/>
              <a:t>的交流方式正在经历根本性的变革。今天的课程将带领大家了解这场变革中的</a:t>
            </a:r>
            <a:r>
              <a:rPr lang="en-US" altLang="zh-CN" dirty="0"/>
              <a:t>"</a:t>
            </a:r>
            <a:r>
              <a:rPr lang="zh-CN" altLang="en-US" dirty="0"/>
              <a:t>不变</a:t>
            </a:r>
            <a:r>
              <a:rPr lang="en-US" altLang="zh-CN" dirty="0"/>
              <a:t>"</a:t>
            </a:r>
            <a:r>
              <a:rPr lang="zh-CN" altLang="en-US" dirty="0"/>
              <a:t>与</a:t>
            </a:r>
            <a:r>
              <a:rPr lang="en-US" altLang="zh-CN" dirty="0"/>
              <a:t>"</a:t>
            </a:r>
            <a:r>
              <a:rPr lang="zh-CN" altLang="en-US" dirty="0"/>
              <a:t>变</a:t>
            </a:r>
            <a:r>
              <a:rPr lang="en-US" altLang="zh-CN" dirty="0"/>
              <a:t>"</a:t>
            </a:r>
            <a:r>
              <a:rPr lang="zh-CN" altLang="en-US" dirty="0"/>
              <a:t>，掌握与</a:t>
            </a:r>
            <a:r>
              <a:rPr lang="en-US" altLang="zh-CN" dirty="0"/>
              <a:t>AI</a:t>
            </a:r>
            <a:r>
              <a:rPr lang="zh-CN" altLang="en-US" dirty="0"/>
              <a:t>高效协作的关键技巧。</a:t>
            </a:r>
            <a:endParaRPr lang="zh-CN" altLang="en-US" dirty="0"/>
          </a:p>
          <a:p>
            <a:r>
              <a:rPr lang="zh-CN" altLang="en-US" dirty="0"/>
              <a:t>无论你是</a:t>
            </a:r>
            <a:r>
              <a:rPr lang="en-US" altLang="zh-CN" dirty="0"/>
              <a:t>AI</a:t>
            </a:r>
            <a:r>
              <a:rPr lang="zh-CN" altLang="en-US" dirty="0"/>
              <a:t>领域的新手，还是已经有一定经验的用户，这门课程都将为你提供系统化的知识和实用技巧，帮助你更好地驾驭</a:t>
            </a:r>
            <a:r>
              <a:rPr lang="en-US" altLang="zh-CN" dirty="0"/>
              <a:t>AI</a:t>
            </a:r>
            <a:r>
              <a:rPr lang="zh-CN" altLang="en-US" dirty="0"/>
              <a:t>工具，提升工作效率。</a:t>
            </a:r>
            <a:endParaRPr lang="zh-CN" altLang="en-US" dirty="0"/>
          </a:p>
          <a:p>
            <a:r>
              <a:rPr lang="zh-CN" altLang="en-US" dirty="0"/>
              <a:t>让我们开始今天的学习之旅！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不能假设</a:t>
            </a:r>
            <a:r>
              <a:rPr lang="en-US" altLang="zh-CN" dirty="0"/>
              <a:t>AI</a:t>
            </a:r>
            <a:r>
              <a:rPr lang="zh-CN" altLang="en-US" dirty="0"/>
              <a:t>能够理解</a:t>
            </a:r>
            <a:r>
              <a:rPr lang="en-US" altLang="zh-CN" dirty="0"/>
              <a:t>"</a:t>
            </a:r>
            <a:r>
              <a:rPr lang="zh-CN" altLang="en-US" dirty="0"/>
              <a:t>言外之意</a:t>
            </a:r>
            <a:r>
              <a:rPr lang="en-US" altLang="zh-CN" dirty="0"/>
              <a:t>"</a:t>
            </a:r>
            <a:r>
              <a:rPr lang="zh-CN" altLang="en-US" dirty="0"/>
              <a:t>或拥有与我们相同的背景知识。这就是为什么精心设计的提示词如此重要</a:t>
            </a:r>
            <a:r>
              <a:rPr lang="en-US" altLang="zh-CN" dirty="0"/>
              <a:t>——</a:t>
            </a:r>
            <a:r>
              <a:rPr lang="zh-CN" altLang="en-US" dirty="0"/>
              <a:t>它们帮助我们将通常隐含的信息明确表达出来，确保</a:t>
            </a:r>
            <a:r>
              <a:rPr lang="en-US" altLang="zh-CN" dirty="0"/>
              <a:t>AI</a:t>
            </a:r>
            <a:r>
              <a:rPr lang="zh-CN" altLang="en-US" dirty="0"/>
              <a:t>能够准确理解我们的真实需求。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让我们来看看提示词的演变历程，这是一段从复杂到简洁的旅程。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2020-2021</a:t>
            </a:r>
            <a:r>
              <a:rPr lang="zh-CN" altLang="en-US" dirty="0"/>
              <a:t>年的复杂阶段，早期的提示词方法非常类似于编程。用户需要编写详细的指令，常常需要数百字的精确描述和多重限定条件。这个阶段的提示词更像是给计算机的指令，而非自然对话。</a:t>
            </a:r>
            <a:endParaRPr lang="zh-CN" altLang="en-US" dirty="0"/>
          </a:p>
          <a:p>
            <a:r>
              <a:rPr lang="en-US" altLang="zh-CN" dirty="0"/>
              <a:t>2021-2022</a:t>
            </a:r>
            <a:r>
              <a:rPr lang="zh-CN" altLang="en-US" dirty="0"/>
              <a:t>年，人们开始使用结构化的规则和框架来引导</a:t>
            </a:r>
            <a:r>
              <a:rPr lang="en-US" altLang="zh-CN" dirty="0"/>
              <a:t>AI</a:t>
            </a:r>
            <a:r>
              <a:rPr lang="zh-CN" altLang="en-US" dirty="0"/>
              <a:t>输出，通过特定格式和标记语言提高控制精度。这个阶段简化了一些复杂性，但仍然需要学习特定的</a:t>
            </a:r>
            <a:r>
              <a:rPr lang="en-US" altLang="zh-CN" dirty="0"/>
              <a:t>"</a:t>
            </a:r>
            <a:r>
              <a:rPr lang="zh-CN" altLang="en-US" dirty="0"/>
              <a:t>提示词语法</a:t>
            </a:r>
            <a:r>
              <a:rPr lang="en-US" altLang="zh-CN" dirty="0"/>
              <a:t>"</a:t>
            </a:r>
            <a:r>
              <a:rPr lang="zh-CN" altLang="en-US" dirty="0"/>
              <a:t>。</a:t>
            </a:r>
            <a:endParaRPr lang="zh-CN" altLang="en-US" dirty="0"/>
          </a:p>
          <a:p>
            <a:r>
              <a:rPr lang="zh-CN" altLang="en-US" dirty="0"/>
              <a:t>到了</a:t>
            </a:r>
            <a:r>
              <a:rPr lang="en-US" altLang="zh-CN" dirty="0"/>
              <a:t>2022-2023</a:t>
            </a:r>
            <a:r>
              <a:rPr lang="zh-CN" altLang="en-US" dirty="0"/>
              <a:t>年的简化阶段，提示词变得更加精简，减少了冗余内容。虽然比早期简单，但仍需明确的格式和结构要求，用户需要了解一定的提示词技巧。</a:t>
            </a:r>
            <a:endParaRPr lang="zh-CN" altLang="en-US" dirty="0"/>
          </a:p>
          <a:p>
            <a:r>
              <a:rPr lang="zh-CN" altLang="en-US" dirty="0"/>
              <a:t>最令人兴奋的是</a:t>
            </a:r>
            <a:r>
              <a:rPr lang="en-US" altLang="zh-CN" dirty="0"/>
              <a:t>2023</a:t>
            </a:r>
            <a:r>
              <a:rPr lang="zh-CN" altLang="en-US" dirty="0"/>
              <a:t>年至今的对话阶段。随着大型语言模型能力的飞跃，提示词最终演变为像人类交谈般自然的对话方式。现在，简短的提问也能获得精准回应，大大降低了使用门槛。</a:t>
            </a:r>
            <a:endParaRPr lang="zh-CN" altLang="en-US" dirty="0"/>
          </a:p>
          <a:p>
            <a:r>
              <a:rPr lang="zh-CN" altLang="en-US" dirty="0"/>
              <a:t>这一演变过程反映了</a:t>
            </a:r>
            <a:r>
              <a:rPr lang="en-US" altLang="zh-CN" dirty="0"/>
              <a:t>AI</a:t>
            </a:r>
            <a:r>
              <a:rPr lang="zh-CN" altLang="en-US" dirty="0"/>
              <a:t>技术的进步，也预示着未来人机交互将越来越自然、直观。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/>
          </p:nvPr>
        </p:nvSpPr>
        <p:spPr>
          <a:xfrm>
            <a:off x="794420" y="6290400"/>
            <a:ext cx="6355358" cy="5146691"/>
          </a:xfrm>
          <a:prstGeom prst="rect">
            <a:avLst/>
          </a:prstGeom>
        </p:spPr>
        <p:txBody>
          <a:bodyPr/>
          <a:p>
            <a:r>
              <a:rPr lang="zh-CN" altLang="en-US"/>
              <a:t>让我们通过一个具体案例来理解提示词的演变。假设我们有一个相同的需求：创建一个关于气候变化的社交媒体帖子。</a:t>
            </a:r>
            <a:endParaRPr lang="zh-CN" altLang="en-US"/>
          </a:p>
          <a:p>
            <a:r>
              <a:rPr lang="zh-CN" altLang="en-US"/>
              <a:t>在</a:t>
            </a:r>
            <a:r>
              <a:rPr lang="en-US" altLang="zh-CN"/>
              <a:t>2020-2021</a:t>
            </a:r>
            <a:r>
              <a:rPr lang="zh-CN" altLang="en-US"/>
              <a:t>年的复杂阶段，提示词可能长达</a:t>
            </a:r>
            <a:r>
              <a:rPr lang="en-US" altLang="zh-CN"/>
              <a:t>100</a:t>
            </a:r>
            <a:r>
              <a:rPr lang="zh-CN" altLang="en-US"/>
              <a:t>多字：</a:t>
            </a:r>
            <a:r>
              <a:rPr lang="en-US" altLang="zh-CN"/>
              <a:t>"</a:t>
            </a:r>
            <a:r>
              <a:rPr lang="zh-CN" altLang="en-US"/>
              <a:t>请为我创建一个关于气候变化的社交媒体帖子。帖子应当包含以下元素：</a:t>
            </a:r>
            <a:r>
              <a:rPr lang="en-US" altLang="zh-CN"/>
              <a:t>1)</a:t>
            </a:r>
            <a:r>
              <a:rPr lang="zh-CN" altLang="en-US"/>
              <a:t>引人注目的开头；</a:t>
            </a:r>
            <a:r>
              <a:rPr lang="en-US" altLang="zh-CN"/>
              <a:t>2)</a:t>
            </a:r>
            <a:r>
              <a:rPr lang="zh-CN" altLang="en-US"/>
              <a:t>至少</a:t>
            </a:r>
            <a:r>
              <a:rPr lang="en-US" altLang="zh-CN"/>
              <a:t>3</a:t>
            </a:r>
            <a:r>
              <a:rPr lang="zh-CN" altLang="en-US"/>
              <a:t>个关于气候变化的科学事实；</a:t>
            </a:r>
            <a:r>
              <a:rPr lang="en-US" altLang="zh-CN"/>
              <a:t>3)</a:t>
            </a:r>
            <a:r>
              <a:rPr lang="zh-CN" altLang="en-US"/>
              <a:t>一个号召行动；</a:t>
            </a:r>
            <a:r>
              <a:rPr lang="en-US" altLang="zh-CN"/>
              <a:t>4)</a:t>
            </a:r>
            <a:r>
              <a:rPr lang="zh-CN" altLang="en-US"/>
              <a:t>不超过</a:t>
            </a:r>
            <a:r>
              <a:rPr lang="en-US" altLang="zh-CN"/>
              <a:t>280</a:t>
            </a:r>
            <a:r>
              <a:rPr lang="zh-CN" altLang="en-US"/>
              <a:t>个字符；</a:t>
            </a:r>
            <a:r>
              <a:rPr lang="en-US" altLang="zh-CN"/>
              <a:t>5)</a:t>
            </a:r>
            <a:r>
              <a:rPr lang="zh-CN" altLang="en-US"/>
              <a:t>使用正式但不过于学术的语气；</a:t>
            </a:r>
            <a:r>
              <a:rPr lang="en-US" altLang="zh-CN"/>
              <a:t>6)</a:t>
            </a:r>
            <a:r>
              <a:rPr lang="zh-CN" altLang="en-US"/>
              <a:t>包含</a:t>
            </a:r>
            <a:r>
              <a:rPr lang="en-US" altLang="zh-CN"/>
              <a:t>2-3</a:t>
            </a:r>
            <a:r>
              <a:rPr lang="zh-CN" altLang="en-US"/>
              <a:t>个相关的话题标签；</a:t>
            </a:r>
            <a:r>
              <a:rPr lang="en-US" altLang="zh-CN"/>
              <a:t>7)</a:t>
            </a:r>
            <a:r>
              <a:rPr lang="zh-CN" altLang="en-US"/>
              <a:t>避免政治立场；</a:t>
            </a:r>
            <a:r>
              <a:rPr lang="en-US" altLang="zh-CN"/>
              <a:t>8)</a:t>
            </a:r>
            <a:r>
              <a:rPr lang="zh-CN" altLang="en-US"/>
              <a:t>引用至少一个可靠来源。</a:t>
            </a:r>
            <a:r>
              <a:rPr lang="en-US" altLang="zh-CN"/>
              <a:t>"</a:t>
            </a:r>
            <a:r>
              <a:rPr lang="zh-CN" altLang="en-US"/>
              <a:t>这种提示词详尽而复杂，像是一份技术规范。</a:t>
            </a:r>
            <a:endParaRPr lang="zh-CN" altLang="en-US"/>
          </a:p>
          <a:p>
            <a:r>
              <a:rPr lang="zh-CN" altLang="en-US"/>
              <a:t>而到了</a:t>
            </a:r>
            <a:r>
              <a:rPr lang="en-US" altLang="zh-CN"/>
              <a:t>2023</a:t>
            </a:r>
            <a:r>
              <a:rPr lang="zh-CN" altLang="en-US"/>
              <a:t>年至今的对话阶段，同样的需求可以简化为不到</a:t>
            </a:r>
            <a:r>
              <a:rPr lang="en-US" altLang="zh-CN"/>
              <a:t>10</a:t>
            </a:r>
            <a:r>
              <a:rPr lang="zh-CN" altLang="en-US"/>
              <a:t>个字：</a:t>
            </a:r>
            <a:r>
              <a:rPr lang="en-US" altLang="zh-CN"/>
              <a:t>"</a:t>
            </a:r>
            <a:r>
              <a:rPr lang="zh-CN" altLang="en-US"/>
              <a:t>写个气候变化的推文，要有吸引力</a:t>
            </a:r>
            <a:r>
              <a:rPr lang="en-US" altLang="zh-CN"/>
              <a:t>"</a:t>
            </a:r>
            <a:r>
              <a:rPr lang="zh-CN" altLang="en-US"/>
              <a:t>。这种简洁的提示词同样能获得高质量输出。</a:t>
            </a:r>
            <a:endParaRPr lang="zh-CN" altLang="en-US"/>
          </a:p>
          <a:p>
            <a:r>
              <a:rPr lang="zh-CN" altLang="en-US"/>
              <a:t>这一对比揭示了三个关键变化：指令长度从</a:t>
            </a:r>
            <a:r>
              <a:rPr lang="en-US" altLang="zh-CN"/>
              <a:t>100</a:t>
            </a:r>
            <a:r>
              <a:rPr lang="zh-CN" altLang="en-US"/>
              <a:t>多字减少到</a:t>
            </a:r>
            <a:r>
              <a:rPr lang="en-US" altLang="zh-CN"/>
              <a:t>10</a:t>
            </a:r>
            <a:r>
              <a:rPr lang="zh-CN" altLang="en-US"/>
              <a:t>几个字；控制精度从精确规定转变为隐含理解；使用门槛从专业用户降低到普通大众。</a:t>
            </a:r>
            <a:endParaRPr lang="zh-CN" altLang="en-US"/>
          </a:p>
          <a:p>
            <a:r>
              <a:rPr lang="zh-CN" altLang="en-US"/>
              <a:t>这种演变不仅提高了效率，更重要的是大幅降低了使用门槛，让</a:t>
            </a:r>
            <a:r>
              <a:rPr lang="en-US" altLang="zh-CN"/>
              <a:t>AI</a:t>
            </a:r>
            <a:r>
              <a:rPr lang="zh-CN" altLang="en-US"/>
              <a:t>技术真正走向大众化应用。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为什么我们的提示词方法需要随着</a:t>
            </a:r>
            <a:r>
              <a:rPr lang="en-US" altLang="zh-CN" dirty="0"/>
              <a:t>AI</a:t>
            </a:r>
            <a:r>
              <a:rPr lang="zh-CN" altLang="en-US" dirty="0"/>
              <a:t>技术的发展而变化？这是因为</a:t>
            </a:r>
            <a:r>
              <a:rPr lang="en-US" altLang="zh-CN" dirty="0"/>
              <a:t>AI</a:t>
            </a:r>
            <a:r>
              <a:rPr lang="zh-CN" altLang="en-US" dirty="0"/>
              <a:t>能力正在经历飞跃式提升，主要体现在四个方面：</a:t>
            </a:r>
            <a:endParaRPr lang="zh-CN" altLang="en-US" dirty="0"/>
          </a:p>
          <a:p>
            <a:r>
              <a:rPr lang="zh-CN" altLang="en-US" dirty="0"/>
              <a:t>首先是大模型理解能力的显著提升。</a:t>
            </a:r>
            <a:r>
              <a:rPr lang="en-US" altLang="zh-CN" dirty="0"/>
              <a:t>AI</a:t>
            </a:r>
            <a:r>
              <a:rPr lang="zh-CN" altLang="en-US" dirty="0"/>
              <a:t>已经从简单的关键词匹配进化到深度语义理解，能够理解隐含意图和上下文信息。举个例子，同样的问题，</a:t>
            </a:r>
            <a:r>
              <a:rPr lang="en-US" altLang="zh-CN" dirty="0"/>
              <a:t>GPT-3.5</a:t>
            </a:r>
            <a:r>
              <a:rPr lang="zh-CN" altLang="en-US" dirty="0"/>
              <a:t>需要详细指导，而</a:t>
            </a:r>
            <a:r>
              <a:rPr lang="en-US" altLang="zh-CN" dirty="0"/>
              <a:t>GPT-4o</a:t>
            </a:r>
            <a:r>
              <a:rPr lang="zh-CN" altLang="en-US" dirty="0"/>
              <a:t>只需简单提示就能理解。</a:t>
            </a:r>
            <a:endParaRPr lang="zh-CN" altLang="en-US" dirty="0"/>
          </a:p>
          <a:p>
            <a:r>
              <a:rPr lang="zh-CN" altLang="en-US" dirty="0"/>
              <a:t>其次是自带推理能力的增强。现代</a:t>
            </a:r>
            <a:r>
              <a:rPr lang="en-US" altLang="zh-CN" dirty="0"/>
              <a:t>AI</a:t>
            </a:r>
            <a:r>
              <a:rPr lang="zh-CN" altLang="en-US" dirty="0"/>
              <a:t>已经从简单回答进化到复杂推理，能够进行多步骤的逻辑分析。比如在解决数学问题时，早期模型需要详细的步骤指导，而现代模型能够自主推导。并且</a:t>
            </a:r>
            <a:r>
              <a:rPr lang="en-US" altLang="zh-CN" dirty="0"/>
              <a:t>AI</a:t>
            </a:r>
            <a:r>
              <a:rPr lang="zh-CN" altLang="en-US" dirty="0"/>
              <a:t>已经从单次问答进化到连续对话，能够在对话中积累上下文信息。这意味着我们不再需要在每次交流中重复背景信息。</a:t>
            </a:r>
            <a:endParaRPr lang="zh-CN" altLang="en-US" dirty="0"/>
          </a:p>
          <a:p>
            <a:r>
              <a:rPr lang="zh-CN" altLang="en-US" dirty="0"/>
              <a:t>最后是上下文理解能力的增强。</a:t>
            </a:r>
            <a:r>
              <a:rPr lang="en-US" altLang="zh-CN" dirty="0"/>
              <a:t>AI</a:t>
            </a:r>
            <a:r>
              <a:rPr lang="zh-CN" altLang="en-US" dirty="0"/>
              <a:t>已经从字面理解进化到语境理解，能够捕捉细微的语气和意图变化，甚至理解反语、幽默和文化引用。</a:t>
            </a:r>
            <a:endParaRPr lang="zh-CN" altLang="en-US" dirty="0"/>
          </a:p>
          <a:p>
            <a:r>
              <a:rPr lang="zh-CN" altLang="en-US" dirty="0"/>
              <a:t>这些能力的提升意味着我们可以用更自然、更简洁的方式与</a:t>
            </a:r>
            <a:r>
              <a:rPr lang="en-US" altLang="zh-CN" dirty="0"/>
              <a:t>AI</a:t>
            </a:r>
            <a:r>
              <a:rPr lang="zh-CN" altLang="en-US" dirty="0"/>
              <a:t>交流，就像与一个理解能力强的同事交谈一样，而不必像编写计算机程序那样详尽和精确。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在理解了提示词的演变后，我们需要认识到提示词有两个主要方向，分别适用于不同的应用场景。</a:t>
            </a:r>
            <a:endParaRPr lang="zh-CN" altLang="en-US" dirty="0"/>
          </a:p>
          <a:p>
            <a:r>
              <a:rPr lang="zh-CN" altLang="en-US" dirty="0"/>
              <a:t>结构化类型的提示词专注于获取精确的、格式化的信息输出。这种方式更适合需要严格规范和明确格式的场景。典型应用包括数据分析报告、表格和清单生成、标准化文档创建以及信息提取和总结。当你需要高度一致和精确的输出时，结构化提示词是最佳选择。</a:t>
            </a:r>
            <a:endParaRPr lang="zh-CN" altLang="en-US" dirty="0"/>
          </a:p>
          <a:p>
            <a:r>
              <a:rPr lang="zh-CN" altLang="en-US" dirty="0"/>
              <a:t>而创意型提示词则致力于产生独特的、创造性的内容输出。这种方式更适合需要想象力和创新的场景。典型应用包括创意写作和故事创作、营销文案和品牌内容、设计概念和创意构思以及</a:t>
            </a:r>
            <a:r>
              <a:rPr lang="en-US" altLang="zh-CN" dirty="0"/>
              <a:t>AI</a:t>
            </a:r>
            <a:r>
              <a:rPr lang="zh-CN" altLang="en-US" dirty="0"/>
              <a:t>艺术相关范畴。当你需要新颖、独特的想法时，创意型提示词能够激发</a:t>
            </a:r>
            <a:r>
              <a:rPr lang="en-US" altLang="zh-CN" dirty="0"/>
              <a:t>AI</a:t>
            </a:r>
            <a:r>
              <a:rPr lang="zh-CN" altLang="en-US" dirty="0"/>
              <a:t>的创造潜能。</a:t>
            </a:r>
            <a:endParaRPr lang="zh-CN" altLang="en-US" dirty="0"/>
          </a:p>
          <a:p>
            <a:r>
              <a:rPr lang="zh-CN" altLang="en-US" dirty="0"/>
              <a:t>在实际应用中，我们常常需要根据具体任务的性质来选择适当的提示词类型，有时甚至需要结合两种类型来解决复杂问题。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现在，让我们深入探讨结构化提示词这一重要类型。结构化提示词可以被理解为精确控制的艺术，它专注于获取精确的、格式化的信息输出。</a:t>
            </a:r>
            <a:endParaRPr lang="zh-CN" altLang="en-US" dirty="0"/>
          </a:p>
          <a:p>
            <a:r>
              <a:rPr lang="zh-CN" altLang="en-US" dirty="0"/>
              <a:t>结构化提示词的核心在于通过明确的指令和格式要求，确保</a:t>
            </a:r>
            <a:r>
              <a:rPr lang="en-US" altLang="zh-CN" dirty="0"/>
              <a:t>AI</a:t>
            </a:r>
            <a:r>
              <a:rPr lang="zh-CN" altLang="en-US" dirty="0"/>
              <a:t>输出符合预期标准。这就像是给</a:t>
            </a:r>
            <a:r>
              <a:rPr lang="en-US" altLang="zh-CN" dirty="0"/>
              <a:t>AI</a:t>
            </a:r>
            <a:r>
              <a:rPr lang="zh-CN" altLang="en-US" dirty="0"/>
              <a:t>提供了一个详细的工作说明书，明确规定了任务的各个方面。</a:t>
            </a:r>
            <a:endParaRPr lang="zh-CN" altLang="en-US" dirty="0"/>
          </a:p>
          <a:p>
            <a:r>
              <a:rPr lang="zh-CN" altLang="en-US" dirty="0"/>
              <a:t>这种提示词类型特别适合多种应用场景：数据分析与报表生成，需要精确数字和格式；标准化文档创建，如合同或技术规范；信息提取与分类，从大量文本中提取特定信息；多步骤任务执行，需要按特定顺序完成；以及专业领域问题解决，如法律或医疗咨询。</a:t>
            </a:r>
            <a:endParaRPr lang="zh-CN" altLang="en-US" dirty="0"/>
          </a:p>
          <a:p>
            <a:r>
              <a:rPr lang="zh-CN" altLang="en-US" dirty="0"/>
              <a:t>结构化提示词的关键优势在于：高度可控的输出格式，确保结果符合特定要求；一致性和可重复性，多次使用能获得相似结果；精确满足特定需求，不会偏离目标；以及适合团队协作和工作流集成，便于在组织中标准化使用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结构化提示词由四大核心要素组成，这些要素共同构成了一个完整、有效的提示词</a:t>
            </a:r>
            <a:r>
              <a:rPr lang="en-US" altLang="zh-CN" dirty="0"/>
              <a:t>"</a:t>
            </a:r>
            <a:r>
              <a:rPr lang="zh-CN" altLang="en-US" dirty="0"/>
              <a:t>公式</a:t>
            </a:r>
            <a:r>
              <a:rPr lang="en-US" altLang="zh-CN" dirty="0"/>
              <a:t>"</a:t>
            </a:r>
            <a:r>
              <a:rPr lang="zh-CN" altLang="en-US" dirty="0"/>
              <a:t>。</a:t>
            </a:r>
            <a:endParaRPr lang="zh-CN" altLang="en-US" dirty="0"/>
          </a:p>
          <a:p>
            <a:r>
              <a:rPr lang="zh-CN" altLang="en-US" dirty="0"/>
              <a:t>第一个要素是背景信息，它提供必要的上下文和环境信息，确保</a:t>
            </a:r>
            <a:r>
              <a:rPr lang="en-US" altLang="zh-CN" dirty="0"/>
              <a:t>AI</a:t>
            </a:r>
            <a:r>
              <a:rPr lang="zh-CN" altLang="en-US" dirty="0"/>
              <a:t>理解任务的背景和前提。就像给新同事介绍项目背景一样，这一步帮助</a:t>
            </a:r>
            <a:r>
              <a:rPr lang="en-US" altLang="zh-CN" dirty="0"/>
              <a:t>AI</a:t>
            </a:r>
            <a:r>
              <a:rPr lang="zh-CN" altLang="en-US" dirty="0"/>
              <a:t>获得足够的上下文来理解任务。</a:t>
            </a:r>
            <a:endParaRPr lang="zh-CN" altLang="en-US" dirty="0"/>
          </a:p>
          <a:p>
            <a:r>
              <a:rPr lang="zh-CN" altLang="en-US" dirty="0"/>
              <a:t>第二个要素是任务要求，明确具体的任务目标和执行标准，确保</a:t>
            </a:r>
            <a:r>
              <a:rPr lang="en-US" altLang="zh-CN" dirty="0"/>
              <a:t>AI</a:t>
            </a:r>
            <a:r>
              <a:rPr lang="zh-CN" altLang="en-US" dirty="0"/>
              <a:t>清楚需要完成什么。这相当于明确的工作目标和验收标准，让</a:t>
            </a:r>
            <a:r>
              <a:rPr lang="en-US" altLang="zh-CN" dirty="0"/>
              <a:t>AI</a:t>
            </a:r>
            <a:r>
              <a:rPr lang="zh-CN" altLang="en-US" dirty="0"/>
              <a:t>知道</a:t>
            </a:r>
            <a:r>
              <a:rPr lang="en-US" altLang="zh-CN" dirty="0"/>
              <a:t>"</a:t>
            </a:r>
            <a:r>
              <a:rPr lang="zh-CN" altLang="en-US" dirty="0"/>
              <a:t>做什么</a:t>
            </a:r>
            <a:r>
              <a:rPr lang="en-US" altLang="zh-CN" dirty="0"/>
              <a:t>"</a:t>
            </a:r>
            <a:r>
              <a:rPr lang="zh-CN" altLang="en-US" dirty="0"/>
              <a:t>和</a:t>
            </a:r>
            <a:r>
              <a:rPr lang="en-US" altLang="zh-CN" dirty="0"/>
              <a:t>"</a:t>
            </a:r>
            <a:r>
              <a:rPr lang="zh-CN" altLang="en-US" dirty="0"/>
              <a:t>做到什么程度</a:t>
            </a:r>
            <a:r>
              <a:rPr lang="en-US" altLang="zh-CN" dirty="0"/>
              <a:t>"</a:t>
            </a:r>
            <a:r>
              <a:rPr lang="zh-CN" altLang="en-US" dirty="0"/>
              <a:t>。</a:t>
            </a:r>
            <a:endParaRPr lang="zh-CN" altLang="en-US" dirty="0"/>
          </a:p>
          <a:p>
            <a:r>
              <a:rPr lang="zh-CN" altLang="en-US" dirty="0"/>
              <a:t>第三个要素是约束条件，设定明确的限制和边界条件，确保</a:t>
            </a:r>
            <a:r>
              <a:rPr lang="en-US" altLang="zh-CN" dirty="0"/>
              <a:t>AI</a:t>
            </a:r>
            <a:r>
              <a:rPr lang="zh-CN" altLang="en-US" dirty="0"/>
              <a:t>在适当范围内工作。这就像项目的资源限制和规范要求，帮助</a:t>
            </a:r>
            <a:r>
              <a:rPr lang="en-US" altLang="zh-CN" dirty="0"/>
              <a:t>AI</a:t>
            </a:r>
            <a:r>
              <a:rPr lang="zh-CN" altLang="en-US" dirty="0"/>
              <a:t>在合理的边界内发挥。</a:t>
            </a:r>
            <a:endParaRPr lang="zh-CN" altLang="en-US" dirty="0"/>
          </a:p>
          <a:p>
            <a:r>
              <a:rPr lang="zh-CN" altLang="en-US" dirty="0"/>
              <a:t>第四个要素是输出格式，规定精确的输出形式和结构，确保结果符合预期的呈现方式。这相当于交付物的格式规范，确保最终输出便于使用和理解。</a:t>
            </a:r>
            <a:endParaRPr lang="zh-CN" altLang="en-US" dirty="0"/>
          </a:p>
          <a:p>
            <a:r>
              <a:rPr lang="zh-CN" altLang="en-US" dirty="0"/>
              <a:t>这四个要素组合起来形成一个完整公式：背景信息</a:t>
            </a:r>
            <a:r>
              <a:rPr lang="en-US" altLang="zh-CN" dirty="0"/>
              <a:t> + </a:t>
            </a:r>
            <a:r>
              <a:rPr lang="zh-CN" altLang="en-US" dirty="0"/>
              <a:t>任务要求</a:t>
            </a:r>
            <a:r>
              <a:rPr lang="en-US" altLang="zh-CN" dirty="0"/>
              <a:t> + </a:t>
            </a:r>
            <a:r>
              <a:rPr lang="zh-CN" altLang="en-US" dirty="0"/>
              <a:t>约束条件</a:t>
            </a:r>
            <a:r>
              <a:rPr lang="en-US" altLang="zh-CN" dirty="0"/>
              <a:t> + </a:t>
            </a:r>
            <a:r>
              <a:rPr lang="zh-CN" altLang="en-US" dirty="0"/>
              <a:t>输出格式</a:t>
            </a:r>
            <a:r>
              <a:rPr lang="en-US" altLang="zh-CN" dirty="0"/>
              <a:t> = </a:t>
            </a:r>
            <a:r>
              <a:rPr lang="zh-CN" altLang="en-US" dirty="0"/>
              <a:t>高效结构化提示词。在实际应用中，根据任务复杂度和重要性，你可以调整各要素的详细程度，但保持这四个核心要素的存在，将显著提高提示词的效果。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在结构化提示词中，背景信息是奠定基础的关键一步。清晰的背景信息就像为</a:t>
            </a:r>
            <a:r>
              <a:rPr lang="en-US" altLang="zh-CN" dirty="0"/>
              <a:t>AI</a:t>
            </a:r>
            <a:r>
              <a:rPr lang="zh-CN" altLang="en-US" dirty="0"/>
              <a:t>提供了任务的</a:t>
            </a:r>
            <a:r>
              <a:rPr lang="en-US" altLang="zh-CN" dirty="0"/>
              <a:t>"</a:t>
            </a:r>
            <a:r>
              <a:rPr lang="zh-CN" altLang="en-US" dirty="0"/>
              <a:t>地图</a:t>
            </a:r>
            <a:r>
              <a:rPr lang="en-US" altLang="zh-CN" dirty="0"/>
              <a:t>"</a:t>
            </a:r>
            <a:r>
              <a:rPr lang="zh-CN" altLang="en-US" dirty="0"/>
              <a:t>，帮助它理解整体环境。</a:t>
            </a:r>
            <a:endParaRPr lang="zh-CN" altLang="en-US" dirty="0"/>
          </a:p>
          <a:p>
            <a:r>
              <a:rPr lang="zh-CN" altLang="en-US" dirty="0"/>
              <a:t>背景信息应包含三个关键方面：首先是时间和环境，点明时间和环境，确保上下文清晰。例如，</a:t>
            </a:r>
            <a:r>
              <a:rPr lang="en-US" altLang="zh-CN" dirty="0"/>
              <a:t>"</a:t>
            </a:r>
            <a:r>
              <a:rPr lang="zh-CN" altLang="en-US" dirty="0"/>
              <a:t>基于</a:t>
            </a:r>
            <a:r>
              <a:rPr lang="en-US" altLang="zh-CN" dirty="0"/>
              <a:t>2024</a:t>
            </a:r>
            <a:r>
              <a:rPr lang="zh-CN" altLang="en-US" dirty="0"/>
              <a:t>年</a:t>
            </a:r>
            <a:r>
              <a:rPr lang="en-US" altLang="zh-CN" dirty="0"/>
              <a:t>Q4</a:t>
            </a:r>
            <a:r>
              <a:rPr lang="zh-CN" altLang="en-US" dirty="0"/>
              <a:t>的市场数据</a:t>
            </a:r>
            <a:r>
              <a:rPr lang="en-US" altLang="zh-CN" dirty="0"/>
              <a:t>..."</a:t>
            </a:r>
            <a:r>
              <a:rPr lang="zh-CN" altLang="en-US" dirty="0"/>
              <a:t>或</a:t>
            </a:r>
            <a:r>
              <a:rPr lang="en-US" altLang="zh-CN" dirty="0"/>
              <a:t>"</a:t>
            </a:r>
            <a:r>
              <a:rPr lang="zh-CN" altLang="en-US" dirty="0"/>
              <a:t>在远程工作环境下</a:t>
            </a:r>
            <a:r>
              <a:rPr lang="en-US" altLang="zh-CN" dirty="0"/>
              <a:t>..."</a:t>
            </a:r>
            <a:r>
              <a:rPr lang="zh-CN" altLang="en-US" dirty="0"/>
              <a:t>这样的表述能帮助</a:t>
            </a:r>
            <a:r>
              <a:rPr lang="en-US" altLang="zh-CN" dirty="0"/>
              <a:t>AI</a:t>
            </a:r>
            <a:r>
              <a:rPr lang="zh-CN" altLang="en-US" dirty="0"/>
              <a:t>理解信息的时效性和适用场景。</a:t>
            </a:r>
            <a:endParaRPr lang="zh-CN" altLang="en-US" dirty="0"/>
          </a:p>
          <a:p>
            <a:r>
              <a:rPr lang="zh-CN" altLang="en-US" dirty="0"/>
              <a:t>其次是现状和挑战，描述当前形势和面临的挑战。例如，</a:t>
            </a:r>
            <a:r>
              <a:rPr lang="en-US" altLang="zh-CN" dirty="0"/>
              <a:t>"</a:t>
            </a:r>
            <a:r>
              <a:rPr lang="zh-CN" altLang="en-US" dirty="0"/>
              <a:t>面对激烈的价格竞争</a:t>
            </a:r>
            <a:r>
              <a:rPr lang="en-US" altLang="zh-CN" dirty="0"/>
              <a:t>..."</a:t>
            </a:r>
            <a:r>
              <a:rPr lang="zh-CN" altLang="en-US" dirty="0"/>
              <a:t>或</a:t>
            </a:r>
            <a:r>
              <a:rPr lang="en-US" altLang="zh-CN" dirty="0"/>
              <a:t>"</a:t>
            </a:r>
            <a:r>
              <a:rPr lang="zh-CN" altLang="en-US" dirty="0"/>
              <a:t>用户留存率持续下降</a:t>
            </a:r>
            <a:r>
              <a:rPr lang="en-US" altLang="zh-CN" dirty="0"/>
              <a:t>..."</a:t>
            </a:r>
            <a:r>
              <a:rPr lang="zh-CN" altLang="en-US" dirty="0"/>
              <a:t>这类信息帮助</a:t>
            </a:r>
            <a:r>
              <a:rPr lang="en-US" altLang="zh-CN" dirty="0"/>
              <a:t>AI</a:t>
            </a:r>
            <a:r>
              <a:rPr lang="zh-CN" altLang="en-US" dirty="0"/>
              <a:t>理解问题的紧迫性和重要性。</a:t>
            </a:r>
            <a:endParaRPr lang="zh-CN" altLang="en-US" dirty="0"/>
          </a:p>
          <a:p>
            <a:r>
              <a:rPr lang="zh-CN" altLang="en-US" dirty="0"/>
              <a:t>第三是问题背景，说明问题的来龙去脉。例如，</a:t>
            </a:r>
            <a:r>
              <a:rPr lang="en-US" altLang="zh-CN" dirty="0"/>
              <a:t>"</a:t>
            </a:r>
            <a:r>
              <a:rPr lang="zh-CN" altLang="en-US" dirty="0"/>
              <a:t>自产品升级后，客户反馈</a:t>
            </a:r>
            <a:r>
              <a:rPr lang="en-US" altLang="zh-CN" dirty="0"/>
              <a:t>..."</a:t>
            </a:r>
            <a:r>
              <a:rPr lang="zh-CN" altLang="en-US" dirty="0"/>
              <a:t>或</a:t>
            </a:r>
            <a:r>
              <a:rPr lang="en-US" altLang="zh-CN" dirty="0"/>
              <a:t>"</a:t>
            </a:r>
            <a:r>
              <a:rPr lang="zh-CN" altLang="en-US" dirty="0"/>
              <a:t>考虑到即将到来的法规变更</a:t>
            </a:r>
            <a:r>
              <a:rPr lang="en-US" altLang="zh-CN" dirty="0"/>
              <a:t>..."</a:t>
            </a:r>
            <a:r>
              <a:rPr lang="zh-CN" altLang="en-US" dirty="0"/>
              <a:t>这些信息提供了问题的历史和背景，有助于</a:t>
            </a:r>
            <a:r>
              <a:rPr lang="en-US" altLang="zh-CN" dirty="0"/>
              <a:t>AI</a:t>
            </a:r>
            <a:r>
              <a:rPr lang="zh-CN" altLang="en-US" dirty="0"/>
              <a:t>提供更有针对性的解决方案。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看这个实际案例：</a:t>
            </a:r>
            <a:r>
              <a:rPr lang="en-US" altLang="zh-CN" dirty="0"/>
              <a:t>"</a:t>
            </a:r>
            <a:r>
              <a:rPr lang="zh-CN" altLang="en-US" dirty="0"/>
              <a:t>用</a:t>
            </a:r>
            <a:r>
              <a:rPr lang="en-US" altLang="zh-CN" dirty="0"/>
              <a:t>2024</a:t>
            </a:r>
            <a:r>
              <a:rPr lang="zh-CN" altLang="en-US" dirty="0"/>
              <a:t>年</a:t>
            </a:r>
            <a:r>
              <a:rPr lang="en-US" altLang="zh-CN" dirty="0"/>
              <a:t>Q4</a:t>
            </a:r>
            <a:r>
              <a:rPr lang="zh-CN" altLang="en-US" dirty="0"/>
              <a:t>数据，分析新能源车价格战对特斯拉的影响，重点关注中国市场的销量变化和消费者情绪转变。背景是比亚迪等国产品牌持续降价，而特斯拉试图维持品牌溢价。</a:t>
            </a:r>
            <a:r>
              <a:rPr lang="en-US" altLang="zh-CN" dirty="0"/>
              <a:t>"</a:t>
            </a:r>
            <a:r>
              <a:rPr lang="zh-CN" altLang="en-US" dirty="0"/>
              <a:t>这个提示词清晰地提供了时间（</a:t>
            </a:r>
            <a:r>
              <a:rPr lang="en-US" altLang="zh-CN" dirty="0"/>
              <a:t>2024</a:t>
            </a:r>
            <a:r>
              <a:rPr lang="zh-CN" altLang="en-US" dirty="0"/>
              <a:t>年</a:t>
            </a:r>
            <a:r>
              <a:rPr lang="en-US" altLang="zh-CN" dirty="0"/>
              <a:t>Q4</a:t>
            </a:r>
            <a:r>
              <a:rPr lang="zh-CN" altLang="en-US" dirty="0"/>
              <a:t>）、环境（中国市场）、现状（价格战）和问题背景（国产品牌降价</a:t>
            </a:r>
            <a:r>
              <a:rPr lang="en-US" altLang="zh-CN" dirty="0"/>
              <a:t>vs</a:t>
            </a:r>
            <a:r>
              <a:rPr lang="zh-CN" altLang="en-US" dirty="0"/>
              <a:t>特斯拉维持溢价），为</a:t>
            </a:r>
            <a:r>
              <a:rPr lang="en-US" altLang="zh-CN" dirty="0"/>
              <a:t>AI</a:t>
            </a:r>
            <a:r>
              <a:rPr lang="zh-CN" altLang="en-US" dirty="0"/>
              <a:t>提供了全面的背景信息。</a:t>
            </a:r>
            <a:endParaRPr lang="zh-CN" altLang="en-US" dirty="0"/>
          </a:p>
          <a:p>
            <a:r>
              <a:rPr lang="zh-CN" altLang="en-US" dirty="0"/>
              <a:t>背景信息越清晰，</a:t>
            </a:r>
            <a:r>
              <a:rPr lang="en-US" altLang="zh-CN" dirty="0"/>
              <a:t>AI</a:t>
            </a:r>
            <a:r>
              <a:rPr lang="zh-CN" altLang="en-US" dirty="0"/>
              <a:t>的理解就越准确，输出质量也就越高。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在开始正式内容前，我想先介绍一下今天课程的学习目标和价值。我们的课程设计围绕三个核心维度展开：</a:t>
            </a:r>
            <a:endParaRPr lang="zh-CN" altLang="en-US" dirty="0"/>
          </a:p>
          <a:p>
            <a:r>
              <a:rPr lang="zh-CN" altLang="en-US" dirty="0"/>
              <a:t>在知识维度，我们将深入理解</a:t>
            </a:r>
            <a:r>
              <a:rPr lang="en-US" altLang="zh-CN" dirty="0"/>
              <a:t>AI</a:t>
            </a:r>
            <a:r>
              <a:rPr lang="zh-CN" altLang="en-US" dirty="0"/>
              <a:t>提示词的本质与演变历程，掌握结构化与创意型提示词的核心技巧，并了解推理模型的特点与最佳实践。这些知识将帮助你建立提示词工程的理论基础。</a:t>
            </a:r>
            <a:endParaRPr lang="zh-CN" altLang="en-US" dirty="0"/>
          </a:p>
          <a:p>
            <a:r>
              <a:rPr lang="zh-CN" altLang="en-US" dirty="0"/>
              <a:t>在技能维度，你将学会如何构建高效精准的提示词，如何优化和迭代提示词，以及如何针对不同场景选择最佳的提示词策略。这些实用技能可以直接应用到你的日常工作中。</a:t>
            </a:r>
            <a:endParaRPr lang="zh-CN" altLang="en-US" dirty="0"/>
          </a:p>
          <a:p>
            <a:r>
              <a:rPr lang="zh-CN" altLang="en-US" dirty="0"/>
              <a:t>最重要的是价值维度，通过本课程的学习，你将显著提升与</a:t>
            </a:r>
            <a:r>
              <a:rPr lang="en-US" altLang="zh-CN" dirty="0"/>
              <a:t>AI</a:t>
            </a:r>
            <a:r>
              <a:rPr lang="zh-CN" altLang="en-US" dirty="0"/>
              <a:t>协作的效率，获取更精准的</a:t>
            </a:r>
            <a:r>
              <a:rPr lang="en-US" altLang="zh-CN" dirty="0"/>
              <a:t>AI</a:t>
            </a:r>
            <a:r>
              <a:rPr lang="zh-CN" altLang="en-US" dirty="0"/>
              <a:t>输出，并释放创意潜能，让</a:t>
            </a:r>
            <a:r>
              <a:rPr lang="en-US" altLang="zh-CN" dirty="0"/>
              <a:t>AI</a:t>
            </a:r>
            <a:r>
              <a:rPr lang="zh-CN" altLang="en-US" dirty="0"/>
              <a:t>成为你强大的思维伙伴。</a:t>
            </a:r>
            <a:endParaRPr lang="zh-CN" altLang="en-US" dirty="0"/>
          </a:p>
          <a:p>
            <a:r>
              <a:rPr lang="zh-CN" altLang="en-US" dirty="0"/>
              <a:t>无论你是学生、教师、产品经理、内容创作者、研究人员还是教育工作者，这些能力都将成为你在</a:t>
            </a:r>
            <a:r>
              <a:rPr lang="en-US" altLang="zh-CN" dirty="0"/>
              <a:t>AI</a:t>
            </a:r>
            <a:r>
              <a:rPr lang="zh-CN" altLang="en-US" dirty="0"/>
              <a:t>时代的核心竞争力。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在结构化提示词中，任务要求需要具体明确，就像一份详细的工作说明书。具象的任务要求让</a:t>
            </a:r>
            <a:r>
              <a:rPr lang="en-US" altLang="zh-CN" dirty="0"/>
              <a:t>AI</a:t>
            </a:r>
            <a:r>
              <a:rPr lang="zh-CN" altLang="en-US" dirty="0"/>
              <a:t>清楚地知道</a:t>
            </a:r>
            <a:r>
              <a:rPr lang="en-US" altLang="zh-CN" dirty="0"/>
              <a:t>"</a:t>
            </a:r>
            <a:r>
              <a:rPr lang="zh-CN" altLang="en-US" dirty="0"/>
              <a:t>做什么</a:t>
            </a:r>
            <a:r>
              <a:rPr lang="en-US" altLang="zh-CN" dirty="0"/>
              <a:t>"</a:t>
            </a:r>
            <a:r>
              <a:rPr lang="zh-CN" altLang="en-US" dirty="0"/>
              <a:t>和</a:t>
            </a:r>
            <a:r>
              <a:rPr lang="en-US" altLang="zh-CN" dirty="0"/>
              <a:t>"</a:t>
            </a:r>
            <a:r>
              <a:rPr lang="zh-CN" altLang="en-US" dirty="0"/>
              <a:t>如何做</a:t>
            </a:r>
            <a:r>
              <a:rPr lang="en-US" altLang="zh-CN" dirty="0"/>
              <a:t>"</a:t>
            </a:r>
            <a:r>
              <a:rPr lang="zh-CN" altLang="en-US" dirty="0"/>
              <a:t>。</a:t>
            </a:r>
            <a:endParaRPr lang="zh-CN" altLang="en-US" dirty="0"/>
          </a:p>
          <a:p>
            <a:r>
              <a:rPr lang="zh-CN" altLang="en-US" dirty="0"/>
              <a:t>任务要求应包含三个关键方面：首先是量化目标，设定清晰可衡量的目标和完成标准。例如，</a:t>
            </a:r>
            <a:r>
              <a:rPr lang="en-US" altLang="zh-CN" dirty="0"/>
              <a:t>"</a:t>
            </a:r>
            <a:r>
              <a:rPr lang="zh-CN" altLang="en-US" dirty="0"/>
              <a:t>提供</a:t>
            </a:r>
            <a:r>
              <a:rPr lang="en-US" altLang="zh-CN" dirty="0"/>
              <a:t>5</a:t>
            </a:r>
            <a:r>
              <a:rPr lang="zh-CN" altLang="en-US" dirty="0"/>
              <a:t>个关键因素</a:t>
            </a:r>
            <a:r>
              <a:rPr lang="en-US" altLang="zh-CN" dirty="0"/>
              <a:t>..."</a:t>
            </a:r>
            <a:r>
              <a:rPr lang="zh-CN" altLang="en-US" dirty="0"/>
              <a:t>或</a:t>
            </a:r>
            <a:r>
              <a:rPr lang="en-US" altLang="zh-CN" dirty="0"/>
              <a:t>"</a:t>
            </a:r>
            <a:r>
              <a:rPr lang="zh-CN" altLang="en-US" dirty="0"/>
              <a:t>分析至少</a:t>
            </a:r>
            <a:r>
              <a:rPr lang="en-US" altLang="zh-CN" dirty="0"/>
              <a:t>3</a:t>
            </a:r>
            <a:r>
              <a:rPr lang="zh-CN" altLang="en-US" dirty="0"/>
              <a:t>个可行方案</a:t>
            </a:r>
            <a:r>
              <a:rPr lang="en-US" altLang="zh-CN" dirty="0"/>
              <a:t>..."</a:t>
            </a:r>
            <a:r>
              <a:rPr lang="zh-CN" altLang="en-US" dirty="0"/>
              <a:t>这样的表述给出了明确的数量和范围要求。</a:t>
            </a:r>
            <a:endParaRPr lang="zh-CN" altLang="en-US" dirty="0"/>
          </a:p>
          <a:p>
            <a:r>
              <a:rPr lang="zh-CN" altLang="en-US" dirty="0"/>
              <a:t>其次是关键节点，明确界定项目的关键里程碑和验收指标。例如，</a:t>
            </a:r>
            <a:r>
              <a:rPr lang="en-US" altLang="zh-CN" dirty="0"/>
              <a:t>"</a:t>
            </a:r>
            <a:r>
              <a:rPr lang="zh-CN" altLang="en-US" dirty="0"/>
              <a:t>首先分析竞争格局，然后评估市场机会</a:t>
            </a:r>
            <a:r>
              <a:rPr lang="en-US" altLang="zh-CN" dirty="0"/>
              <a:t>..."</a:t>
            </a:r>
            <a:r>
              <a:rPr lang="zh-CN" altLang="en-US" dirty="0"/>
              <a:t>或</a:t>
            </a:r>
            <a:r>
              <a:rPr lang="en-US" altLang="zh-CN" dirty="0"/>
              <a:t>"</a:t>
            </a:r>
            <a:r>
              <a:rPr lang="zh-CN" altLang="en-US" dirty="0"/>
              <a:t>第一步识别问题，第二步提出解决方案</a:t>
            </a:r>
            <a:r>
              <a:rPr lang="en-US" altLang="zh-CN" dirty="0"/>
              <a:t>..."</a:t>
            </a:r>
            <a:r>
              <a:rPr lang="zh-CN" altLang="en-US" dirty="0"/>
              <a:t>这类信息提供了任务的结构和流程。</a:t>
            </a:r>
            <a:endParaRPr lang="zh-CN" altLang="en-US" dirty="0"/>
          </a:p>
          <a:p>
            <a:r>
              <a:rPr lang="zh-CN" altLang="en-US" dirty="0"/>
              <a:t>第三是优先级，确定任务的优先顺序和最终交付形式。例如，</a:t>
            </a:r>
            <a:r>
              <a:rPr lang="en-US" altLang="zh-CN" dirty="0"/>
              <a:t>"</a:t>
            </a:r>
            <a:r>
              <a:rPr lang="zh-CN" altLang="en-US" dirty="0"/>
              <a:t>优先考虑成本效益，其次是实施难度</a:t>
            </a:r>
            <a:r>
              <a:rPr lang="en-US" altLang="zh-CN" dirty="0"/>
              <a:t>..."</a:t>
            </a:r>
            <a:r>
              <a:rPr lang="zh-CN" altLang="en-US" dirty="0"/>
              <a:t>或</a:t>
            </a:r>
            <a:r>
              <a:rPr lang="en-US" altLang="zh-CN" dirty="0"/>
              <a:t>"</a:t>
            </a:r>
            <a:r>
              <a:rPr lang="zh-CN" altLang="en-US" dirty="0"/>
              <a:t>按重要性排序，提供决策建议</a:t>
            </a:r>
            <a:r>
              <a:rPr lang="en-US" altLang="zh-CN" dirty="0"/>
              <a:t>..."</a:t>
            </a:r>
            <a:r>
              <a:rPr lang="zh-CN" altLang="en-US" dirty="0"/>
              <a:t>这些信息帮助</a:t>
            </a:r>
            <a:r>
              <a:rPr lang="en-US" altLang="zh-CN" dirty="0"/>
              <a:t>AI</a:t>
            </a:r>
            <a:r>
              <a:rPr lang="zh-CN" altLang="en-US" dirty="0"/>
              <a:t>关注最重要的方面。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看这个实际案例，这个提示词明确了数量（</a:t>
            </a:r>
            <a:r>
              <a:rPr lang="en-US" altLang="zh-CN" dirty="0"/>
              <a:t>5</a:t>
            </a:r>
            <a:r>
              <a:rPr lang="zh-CN" altLang="en-US" dirty="0"/>
              <a:t>个痛点，</a:t>
            </a:r>
            <a:r>
              <a:rPr lang="en-US" altLang="zh-CN" dirty="0"/>
              <a:t>3</a:t>
            </a:r>
            <a:r>
              <a:rPr lang="zh-CN" altLang="en-US" dirty="0"/>
              <a:t>个策略）、步骤顺序（先分析痛点，再分析竞争，然后评估策略，最后输出报告）和输出形式（</a:t>
            </a:r>
            <a:r>
              <a:rPr lang="en-US" altLang="zh-CN" dirty="0"/>
              <a:t>SCQA</a:t>
            </a:r>
            <a:r>
              <a:rPr lang="zh-CN" altLang="en-US" dirty="0"/>
              <a:t>结构，不超过</a:t>
            </a:r>
            <a:r>
              <a:rPr lang="en-US" altLang="zh-CN" dirty="0"/>
              <a:t>2</a:t>
            </a:r>
            <a:r>
              <a:rPr lang="zh-CN" altLang="en-US" dirty="0"/>
              <a:t>页）。</a:t>
            </a:r>
            <a:endParaRPr lang="zh-CN" altLang="en-US" dirty="0"/>
          </a:p>
          <a:p>
            <a:r>
              <a:rPr lang="zh-CN" altLang="en-US" dirty="0"/>
              <a:t>具象的任务要求不仅帮助</a:t>
            </a:r>
            <a:r>
              <a:rPr lang="en-US" altLang="zh-CN" dirty="0"/>
              <a:t>AI</a:t>
            </a:r>
            <a:r>
              <a:rPr lang="zh-CN" altLang="en-US" dirty="0"/>
              <a:t>理解你的期望，也让你自己更清楚地知道需要什么，是高效提示词的关键要素。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约束条件是结构化提示词中的重要边界设定，它就像项目的资源限制和规范要求，确保</a:t>
            </a:r>
            <a:r>
              <a:rPr lang="en-US" altLang="zh-CN" dirty="0"/>
              <a:t>AI</a:t>
            </a:r>
            <a:r>
              <a:rPr lang="zh-CN" altLang="en-US" dirty="0"/>
              <a:t>在合理范围内工作。</a:t>
            </a:r>
            <a:endParaRPr lang="zh-CN" altLang="en-US" dirty="0"/>
          </a:p>
          <a:p>
            <a:r>
              <a:rPr lang="zh-CN" altLang="en-US" dirty="0"/>
              <a:t>约束条件应包含三个关键方面：首先是时间和预算，设定明确的时间节点和预算限制。例如，</a:t>
            </a:r>
            <a:r>
              <a:rPr lang="en-US" altLang="zh-CN" dirty="0"/>
              <a:t>"</a:t>
            </a:r>
            <a:r>
              <a:rPr lang="zh-CN" altLang="en-US" dirty="0"/>
              <a:t>方案执行周期不超过</a:t>
            </a:r>
            <a:r>
              <a:rPr lang="en-US" altLang="zh-CN" dirty="0"/>
              <a:t>3</a:t>
            </a:r>
            <a:r>
              <a:rPr lang="zh-CN" altLang="en-US" dirty="0"/>
              <a:t>个月</a:t>
            </a:r>
            <a:r>
              <a:rPr lang="en-US" altLang="zh-CN" dirty="0"/>
              <a:t>..."</a:t>
            </a:r>
            <a:r>
              <a:rPr lang="zh-CN" altLang="en-US" dirty="0"/>
              <a:t>或</a:t>
            </a:r>
            <a:r>
              <a:rPr lang="en-US" altLang="zh-CN" dirty="0"/>
              <a:t>"</a:t>
            </a:r>
            <a:r>
              <a:rPr lang="zh-CN" altLang="en-US" dirty="0"/>
              <a:t>总投入控制在</a:t>
            </a:r>
            <a:r>
              <a:rPr lang="en-US" altLang="zh-CN" dirty="0"/>
              <a:t>10</a:t>
            </a:r>
            <a:r>
              <a:rPr lang="zh-CN" altLang="en-US" dirty="0"/>
              <a:t>万元以内</a:t>
            </a:r>
            <a:r>
              <a:rPr lang="en-US" altLang="zh-CN" dirty="0"/>
              <a:t>..."</a:t>
            </a:r>
            <a:r>
              <a:rPr lang="zh-CN" altLang="en-US" dirty="0"/>
              <a:t>这样的表述给出了资源限制。</a:t>
            </a:r>
            <a:endParaRPr lang="zh-CN" altLang="en-US" dirty="0"/>
          </a:p>
          <a:p>
            <a:r>
              <a:rPr lang="zh-CN" altLang="en-US" dirty="0"/>
              <a:t>其次是条件限制，确定可用的资源和技术条件。例如，</a:t>
            </a:r>
            <a:r>
              <a:rPr lang="en-US" altLang="zh-CN" dirty="0"/>
              <a:t>"</a:t>
            </a:r>
            <a:r>
              <a:rPr lang="zh-CN" altLang="en-US" dirty="0"/>
              <a:t>仅使用现有团队，不增加人员</a:t>
            </a:r>
            <a:r>
              <a:rPr lang="en-US" altLang="zh-CN" dirty="0"/>
              <a:t>..."</a:t>
            </a:r>
            <a:r>
              <a:rPr lang="zh-CN" altLang="en-US" dirty="0"/>
              <a:t>或</a:t>
            </a:r>
            <a:r>
              <a:rPr lang="en-US" altLang="zh-CN" dirty="0"/>
              <a:t>"</a:t>
            </a:r>
            <a:r>
              <a:rPr lang="zh-CN" altLang="en-US" dirty="0"/>
              <a:t>基于现有技术栈，不引入新工具</a:t>
            </a:r>
            <a:r>
              <a:rPr lang="en-US" altLang="zh-CN" dirty="0"/>
              <a:t>..."</a:t>
            </a:r>
            <a:r>
              <a:rPr lang="zh-CN" altLang="en-US" dirty="0"/>
              <a:t>这类信息明确了实施条件。</a:t>
            </a:r>
            <a:endParaRPr lang="zh-CN" altLang="en-US" dirty="0"/>
          </a:p>
          <a:p>
            <a:r>
              <a:rPr lang="zh-CN" altLang="en-US" dirty="0"/>
              <a:t>第三是特殊规范，列出需要遵循的特殊规范和标准。例如，</a:t>
            </a:r>
            <a:r>
              <a:rPr lang="en-US" altLang="zh-CN" dirty="0"/>
              <a:t>"</a:t>
            </a:r>
            <a:r>
              <a:rPr lang="zh-CN" altLang="en-US" dirty="0"/>
              <a:t>符合</a:t>
            </a:r>
            <a:r>
              <a:rPr lang="en-US" altLang="zh-CN" dirty="0"/>
              <a:t>GDPR</a:t>
            </a:r>
            <a:r>
              <a:rPr lang="zh-CN" altLang="en-US" dirty="0"/>
              <a:t>数据保护要求</a:t>
            </a:r>
            <a:r>
              <a:rPr lang="en-US" altLang="zh-CN" dirty="0"/>
              <a:t>..."</a:t>
            </a:r>
            <a:r>
              <a:rPr lang="zh-CN" altLang="en-US" dirty="0"/>
              <a:t>或</a:t>
            </a:r>
            <a:r>
              <a:rPr lang="en-US" altLang="zh-CN" dirty="0"/>
              <a:t>"</a:t>
            </a:r>
            <a:r>
              <a:rPr lang="zh-CN" altLang="en-US" dirty="0"/>
              <a:t>遵循行业安全标准</a:t>
            </a:r>
            <a:r>
              <a:rPr lang="en-US" altLang="zh-CN" dirty="0"/>
              <a:t>ISO27001..."</a:t>
            </a:r>
            <a:r>
              <a:rPr lang="zh-CN" altLang="en-US" dirty="0"/>
              <a:t>这些信息确保输出符合必要的合规要求。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看这个实际案例，这个提示词明确了地域限制（排除海棠湾）、活动要求（适合儿童的乐园）、预算约束（住宿</a:t>
            </a:r>
            <a:r>
              <a:rPr lang="en-US" altLang="zh-CN" dirty="0"/>
              <a:t>1500</a:t>
            </a:r>
            <a:r>
              <a:rPr lang="zh-CN" altLang="en-US" dirty="0"/>
              <a:t>元</a:t>
            </a:r>
            <a:r>
              <a:rPr lang="en-US" altLang="zh-CN" dirty="0"/>
              <a:t>/</a:t>
            </a:r>
            <a:r>
              <a:rPr lang="zh-CN" altLang="en-US" dirty="0"/>
              <a:t>晚）、偏好限制（海鲜和当地特色）和季节考量（</a:t>
            </a:r>
            <a:r>
              <a:rPr lang="en-US" altLang="zh-CN" dirty="0"/>
              <a:t>8</a:t>
            </a:r>
            <a:r>
              <a:rPr lang="zh-CN" altLang="en-US" dirty="0"/>
              <a:t>月炎热天气）。</a:t>
            </a:r>
            <a:endParaRPr lang="zh-CN" altLang="en-US" dirty="0"/>
          </a:p>
          <a:p>
            <a:r>
              <a:rPr lang="zh-CN" altLang="en-US" dirty="0"/>
              <a:t>明确的约束条件不仅避免了不切实际的建议，也确保了输出结果的实用性和可行性，是结构化提示词的重要组成部分。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输出格式是结构化提示词的最后一个关键要素，它确保</a:t>
            </a:r>
            <a:r>
              <a:rPr lang="en-US" altLang="zh-CN" dirty="0"/>
              <a:t>AI</a:t>
            </a:r>
            <a:r>
              <a:rPr lang="zh-CN" altLang="en-US" dirty="0"/>
              <a:t>的回答以你期望的方式呈现，便于使用和理解。</a:t>
            </a:r>
            <a:endParaRPr lang="zh-CN" altLang="en-US" dirty="0"/>
          </a:p>
          <a:p>
            <a:r>
              <a:rPr lang="zh-CN" altLang="en-US" dirty="0"/>
              <a:t>输出格式应包含三个关键方面：首先是文档类型，明确定义文档的类型和结构形式。例如，</a:t>
            </a:r>
            <a:r>
              <a:rPr lang="en-US" altLang="zh-CN" dirty="0"/>
              <a:t>"</a:t>
            </a:r>
            <a:r>
              <a:rPr lang="zh-CN" altLang="en-US" dirty="0"/>
              <a:t>以商业计划书格式</a:t>
            </a:r>
            <a:r>
              <a:rPr lang="en-US" altLang="zh-CN" dirty="0"/>
              <a:t>..."</a:t>
            </a:r>
            <a:r>
              <a:rPr lang="zh-CN" altLang="en-US" dirty="0"/>
              <a:t>或</a:t>
            </a:r>
            <a:r>
              <a:rPr lang="en-US" altLang="zh-CN" dirty="0"/>
              <a:t>"</a:t>
            </a:r>
            <a:r>
              <a:rPr lang="zh-CN" altLang="en-US" dirty="0"/>
              <a:t>采用技术白皮书结构</a:t>
            </a:r>
            <a:r>
              <a:rPr lang="en-US" altLang="zh-CN" dirty="0"/>
              <a:t>..."</a:t>
            </a:r>
            <a:r>
              <a:rPr lang="zh-CN" altLang="en-US" dirty="0"/>
              <a:t>这样的表述确定了整体框架。</a:t>
            </a:r>
            <a:endParaRPr lang="zh-CN" altLang="en-US" dirty="0"/>
          </a:p>
          <a:p>
            <a:r>
              <a:rPr lang="zh-CN" altLang="en-US" dirty="0"/>
              <a:t>其次是内容要求，详细说明重点内容和具体篇幅要求。例如，</a:t>
            </a:r>
            <a:r>
              <a:rPr lang="en-US" altLang="zh-CN" dirty="0"/>
              <a:t>"</a:t>
            </a:r>
            <a:r>
              <a:rPr lang="zh-CN" altLang="en-US" dirty="0"/>
              <a:t>执行摘要不超过</a:t>
            </a:r>
            <a:r>
              <a:rPr lang="en-US" altLang="zh-CN" dirty="0"/>
              <a:t>200</a:t>
            </a:r>
            <a:r>
              <a:rPr lang="zh-CN" altLang="en-US" dirty="0"/>
              <a:t>字</a:t>
            </a:r>
            <a:r>
              <a:rPr lang="en-US" altLang="zh-CN" dirty="0"/>
              <a:t>..."</a:t>
            </a:r>
            <a:r>
              <a:rPr lang="zh-CN" altLang="en-US" dirty="0"/>
              <a:t>或</a:t>
            </a:r>
            <a:r>
              <a:rPr lang="en-US" altLang="zh-CN" dirty="0"/>
              <a:t>"</a:t>
            </a:r>
            <a:r>
              <a:rPr lang="zh-CN" altLang="en-US" dirty="0"/>
              <a:t>每个方案分析包含优缺点和</a:t>
            </a:r>
            <a:r>
              <a:rPr lang="en-US" altLang="zh-CN" dirty="0"/>
              <a:t>ROI..."</a:t>
            </a:r>
            <a:r>
              <a:rPr lang="zh-CN" altLang="en-US" dirty="0"/>
              <a:t>这类信息规定了内容的详细程度。</a:t>
            </a:r>
            <a:endParaRPr lang="zh-CN" altLang="en-US" dirty="0"/>
          </a:p>
          <a:p>
            <a:r>
              <a:rPr lang="zh-CN" altLang="en-US" dirty="0"/>
              <a:t>第三是呈现方式，规定适当的语言风格和具体呈现方式。例如，</a:t>
            </a:r>
            <a:r>
              <a:rPr lang="en-US" altLang="zh-CN" dirty="0"/>
              <a:t>"</a:t>
            </a:r>
            <a:r>
              <a:rPr lang="zh-CN" altLang="en-US" dirty="0"/>
              <a:t>使用专业但非技术性语言</a:t>
            </a:r>
            <a:r>
              <a:rPr lang="en-US" altLang="zh-CN" dirty="0"/>
              <a:t>..."</a:t>
            </a:r>
            <a:r>
              <a:rPr lang="zh-CN" altLang="en-US" dirty="0"/>
              <a:t>或</a:t>
            </a:r>
            <a:r>
              <a:rPr lang="en-US" altLang="zh-CN" dirty="0"/>
              <a:t>"</a:t>
            </a:r>
            <a:r>
              <a:rPr lang="zh-CN" altLang="en-US" dirty="0"/>
              <a:t>以表格形式对比各方案</a:t>
            </a:r>
            <a:r>
              <a:rPr lang="en-US" altLang="zh-CN" dirty="0"/>
              <a:t>..."</a:t>
            </a:r>
            <a:r>
              <a:rPr lang="zh-CN" altLang="en-US" dirty="0"/>
              <a:t>这些信息确保输出的风格和形式符合需求。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看这个格式示例，这个格式规范明确了文档结构、各部分内容要求和呈现方式，确保输出结果组织有序、重点突出。规范的输出格式不仅让</a:t>
            </a:r>
            <a:r>
              <a:rPr lang="en-US" altLang="zh-CN" dirty="0"/>
              <a:t>AI</a:t>
            </a:r>
            <a:r>
              <a:rPr lang="zh-CN" altLang="en-US" dirty="0"/>
              <a:t>的回答更加有条理，也让你更容易找到和使用所需信息，是结构化提示词的重要收尾环节。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/>
          </p:nvPr>
        </p:nvSpPr>
        <p:spPr>
          <a:xfrm>
            <a:off x="794420" y="6290400"/>
            <a:ext cx="6355358" cy="5146691"/>
          </a:xfrm>
          <a:prstGeom prst="rect">
            <a:avLst/>
          </a:prstGeom>
        </p:spPr>
        <p:txBody>
          <a:bodyPr/>
          <a:p>
            <a:r>
              <a:rPr lang="zh-CN" altLang="en-US"/>
              <a:t>为了帮助大家更容易应用结构化提示词，我们提供了一个通用模板，涵盖了前面讨论的四个核心要素。</a:t>
            </a:r>
            <a:endParaRPr lang="zh-CN" altLang="en-US"/>
          </a:p>
          <a:p>
            <a:r>
              <a:rPr lang="zh-CN" altLang="en-US"/>
              <a:t>这个模板可以根据具体需求进行调整，但保持这四个核心部分的存在，将帮助你构建高效的结构化提示词。你可以将它保存为个人模板，在需要时快速调用和修改，提高工作效率。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在使用结构化提示词时，我们需要注意避免一些常见陷阱，这些陷阱可能会影响输出质量。</a:t>
            </a:r>
            <a:endParaRPr lang="zh-CN" altLang="en-US" dirty="0"/>
          </a:p>
          <a:p>
            <a:r>
              <a:rPr lang="zh-CN" altLang="en-US" dirty="0"/>
              <a:t>第一个陷阱是标准过时。使用过时的数据和标准进行提示可能导致输出结果与当前实践不符。解决方法是明确指定最新的时间范围和标准，例如</a:t>
            </a:r>
            <a:r>
              <a:rPr lang="en-US" altLang="zh-CN" dirty="0"/>
              <a:t>"</a:t>
            </a:r>
            <a:r>
              <a:rPr lang="zh-CN" altLang="en-US" dirty="0"/>
              <a:t>基于最新的</a:t>
            </a:r>
            <a:r>
              <a:rPr lang="en-US" altLang="zh-CN" dirty="0"/>
              <a:t>2024</a:t>
            </a:r>
            <a:r>
              <a:rPr lang="zh-CN" altLang="en-US" dirty="0"/>
              <a:t>年</a:t>
            </a:r>
            <a:r>
              <a:rPr lang="en-US" altLang="zh-CN" dirty="0"/>
              <a:t>Q1</a:t>
            </a:r>
            <a:r>
              <a:rPr lang="zh-CN" altLang="en-US" dirty="0"/>
              <a:t>数据</a:t>
            </a:r>
            <a:r>
              <a:rPr lang="en-US" altLang="zh-CN" dirty="0"/>
              <a:t>..."</a:t>
            </a:r>
            <a:r>
              <a:rPr lang="zh-CN" altLang="en-US" dirty="0"/>
              <a:t>，确保信息的时效性。</a:t>
            </a:r>
            <a:endParaRPr lang="zh-CN" altLang="en-US" dirty="0"/>
          </a:p>
          <a:p>
            <a:r>
              <a:rPr lang="zh-CN" altLang="en-US" dirty="0"/>
              <a:t>第二个陷阱是术语混淆。使用模糊不清的专业术语可能造成理解偏差。解决方法是使用明确、一致的术语定义，例如</a:t>
            </a:r>
            <a:r>
              <a:rPr lang="en-US" altLang="zh-CN" dirty="0"/>
              <a:t>"ROI</a:t>
            </a:r>
            <a:r>
              <a:rPr lang="zh-CN" altLang="en-US" dirty="0"/>
              <a:t>定义为净利润除以总投资</a:t>
            </a:r>
            <a:r>
              <a:rPr lang="en-US" altLang="zh-CN" dirty="0"/>
              <a:t>..."</a:t>
            </a:r>
            <a:r>
              <a:rPr lang="zh-CN" altLang="en-US" dirty="0"/>
              <a:t>，确保概念清晰。</a:t>
            </a:r>
            <a:endParaRPr lang="zh-CN" altLang="en-US" dirty="0"/>
          </a:p>
          <a:p>
            <a:r>
              <a:rPr lang="zh-CN" altLang="en-US" dirty="0"/>
              <a:t>第三个陷阱是逻辑断层。提示词之间出现逻辑跳跃会导致输出不连贯。解决方法是确保任务步骤连贯且完整，例如</a:t>
            </a:r>
            <a:r>
              <a:rPr lang="en-US" altLang="zh-CN" dirty="0"/>
              <a:t>"</a:t>
            </a:r>
            <a:r>
              <a:rPr lang="zh-CN" altLang="en-US" dirty="0"/>
              <a:t>首先分析问题，然后提出方案，最后评估可行性</a:t>
            </a:r>
            <a:r>
              <a:rPr lang="en-US" altLang="zh-CN" dirty="0"/>
              <a:t>..."</a:t>
            </a:r>
            <a:r>
              <a:rPr lang="zh-CN" altLang="en-US" dirty="0"/>
              <a:t>，保持思路的连贯性。</a:t>
            </a:r>
            <a:endParaRPr lang="zh-CN" altLang="en-US" dirty="0"/>
          </a:p>
          <a:p>
            <a:r>
              <a:rPr lang="zh-CN" altLang="en-US" dirty="0"/>
              <a:t>第四个陷阱是实践脱节。提示词与实际应用场景脱节会导致结果难以应用。解决方法是基于真实需求和场景设计提示词，例如</a:t>
            </a:r>
            <a:r>
              <a:rPr lang="en-US" altLang="zh-CN" dirty="0"/>
              <a:t>"</a:t>
            </a:r>
            <a:r>
              <a:rPr lang="zh-CN" altLang="en-US" dirty="0"/>
              <a:t>考虑到我们团队规模小，请提供适合</a:t>
            </a:r>
            <a:r>
              <a:rPr lang="en-US" altLang="zh-CN" dirty="0"/>
              <a:t>5</a:t>
            </a:r>
            <a:r>
              <a:rPr lang="zh-CN" altLang="en-US" dirty="0"/>
              <a:t>人团队的方案</a:t>
            </a:r>
            <a:r>
              <a:rPr lang="en-US" altLang="zh-CN" dirty="0"/>
              <a:t>..."</a:t>
            </a:r>
            <a:r>
              <a:rPr lang="zh-CN" altLang="en-US" dirty="0"/>
              <a:t>，确保建议切实可行。</a:t>
            </a:r>
            <a:endParaRPr lang="zh-CN" altLang="en-US" dirty="0"/>
          </a:p>
          <a:p>
            <a:r>
              <a:rPr lang="zh-CN" altLang="en-US" dirty="0"/>
              <a:t>避免这些陷阱，将帮助你构建更有效的结构化提示词，获得更高质量的输出结果。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现在我们将探讨提示词的另一个重要类型</a:t>
            </a:r>
            <a:r>
              <a:rPr lang="en-US" altLang="zh-CN" dirty="0"/>
              <a:t>——</a:t>
            </a:r>
            <a:r>
              <a:rPr lang="zh-CN" altLang="en-US" dirty="0"/>
              <a:t>创意型提示词。与结构化提示词不同，创意型提示词致力于激发</a:t>
            </a:r>
            <a:r>
              <a:rPr lang="en-US" altLang="zh-CN" dirty="0"/>
              <a:t>AI</a:t>
            </a:r>
            <a:r>
              <a:rPr lang="zh-CN" altLang="en-US" dirty="0"/>
              <a:t>的想象力和创造力。</a:t>
            </a:r>
            <a:endParaRPr lang="zh-CN" altLang="en-US" dirty="0"/>
          </a:p>
          <a:p>
            <a:r>
              <a:rPr lang="zh-CN" altLang="en-US" dirty="0"/>
              <a:t>创意型提示词的核心定义是通过引导而非限制的方式，激发</a:t>
            </a:r>
            <a:r>
              <a:rPr lang="en-US" altLang="zh-CN" dirty="0"/>
              <a:t>AI</a:t>
            </a:r>
            <a:r>
              <a:rPr lang="zh-CN" altLang="en-US" dirty="0"/>
              <a:t>的创意潜能，产生独特、创新的内容输出。这就像是与一位创意伙伴进行头脑风暴，而不是给出严格的工作指令。</a:t>
            </a:r>
            <a:endParaRPr lang="zh-CN" altLang="en-US" dirty="0"/>
          </a:p>
          <a:p>
            <a:r>
              <a:rPr lang="zh-CN" altLang="en-US" dirty="0"/>
              <a:t>这种提示词类型特别适合多种应用场景：创意写作与故事创作，需要独特的叙事和表达；营销文案与品牌内容，需要吸引受众的创新表达；设计概念与创意构思，需要新颖的想法和视角；多角度问题解决，需要跳出常规思维；以及艺术与娱乐内容创作，需要独特的艺术表达。</a:t>
            </a:r>
            <a:endParaRPr lang="zh-CN" altLang="en-US" dirty="0"/>
          </a:p>
          <a:p>
            <a:r>
              <a:rPr lang="zh-CN" altLang="en-US" dirty="0"/>
              <a:t>创意型提示词的关键优势在于：突破常规思维限制，探索新的可能性；产生多样化的创意方案，提供更多选择；激发新颖的视角和观点，带来意外的洞察；以及特别适合探索性和创新性任务，推动创新边界。</a:t>
            </a:r>
            <a:endParaRPr lang="zh-CN" altLang="en-US" dirty="0"/>
          </a:p>
          <a:p>
            <a:r>
              <a:rPr lang="zh-CN" altLang="en-US" dirty="0"/>
              <a:t>掌握创意型提示词技巧，将帮助你在需要创新思维和独特内容的场景中充分发挥</a:t>
            </a:r>
            <a:r>
              <a:rPr lang="en-US" altLang="zh-CN" dirty="0"/>
              <a:t>AI</a:t>
            </a:r>
            <a:r>
              <a:rPr lang="zh-CN" altLang="en-US" dirty="0"/>
              <a:t>的创造潜能，获得超出预期的创意成果。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让我们将它与结构化提示词进行对比，看看它们的不同特点和适用场景。</a:t>
            </a:r>
            <a:endParaRPr lang="zh-CN" altLang="en-US" dirty="0"/>
          </a:p>
          <a:p>
            <a:r>
              <a:rPr lang="zh-CN" altLang="en-US" dirty="0"/>
              <a:t>结构化提示词强调精确规范，重点是精确度优于灵活性。它适用于需要标准化输出的场景，方法是提供详细指令和明确格式。其优势在于高度可控和一致性，但劣势是可能限制创新思维。</a:t>
            </a:r>
            <a:endParaRPr lang="zh-CN" altLang="en-US" dirty="0"/>
          </a:p>
          <a:p>
            <a:r>
              <a:rPr lang="zh-CN" altLang="en-US" dirty="0"/>
              <a:t>相比之下，创意型提示词强调开放性思维，重点是灵活性优于精确度。它适用于需要创新和多样性的场景，方法是提供开放式引导和启发性问题。其优势在于产生独特和多样化内容，但劣势是输出可能不够精确规范。</a:t>
            </a:r>
            <a:endParaRPr lang="zh-CN" altLang="en-US" dirty="0"/>
          </a:p>
          <a:p>
            <a:r>
              <a:rPr lang="zh-CN" altLang="en-US" dirty="0"/>
              <a:t>在选择提示词类型时，可以遵循这个简单原则：需要精确答案时，选择结构化提示词；需要创新思路时，选择创意型提示词。</a:t>
            </a:r>
            <a:endParaRPr lang="zh-CN" altLang="en-US" dirty="0"/>
          </a:p>
          <a:p>
            <a:r>
              <a:rPr lang="zh-CN" altLang="en-US" dirty="0"/>
              <a:t>理解这两种类型的区别和适用场景，将帮助你根据具体需求选择最合适的提示词方法，有时甚至可以结合两种类型来解决复杂问题。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在深入提示词技巧之前，我们首先需要理解</a:t>
            </a:r>
            <a:r>
              <a:rPr lang="en-US" altLang="zh-CN" dirty="0"/>
              <a:t>AI</a:t>
            </a:r>
            <a:r>
              <a:rPr lang="zh-CN" altLang="en-US" dirty="0"/>
              <a:t>的一个基本特性</a:t>
            </a:r>
            <a:r>
              <a:rPr lang="en-US" altLang="zh-CN" dirty="0"/>
              <a:t>——</a:t>
            </a:r>
            <a:r>
              <a:rPr lang="zh-CN" altLang="en-US" dirty="0"/>
              <a:t>它的</a:t>
            </a:r>
            <a:r>
              <a:rPr lang="en-US" altLang="zh-CN" dirty="0"/>
              <a:t>"</a:t>
            </a:r>
            <a:r>
              <a:rPr lang="zh-CN" altLang="en-US" dirty="0"/>
              <a:t>记忆</a:t>
            </a:r>
            <a:r>
              <a:rPr lang="en-US" altLang="zh-CN" dirty="0"/>
              <a:t>"</a:t>
            </a:r>
            <a:r>
              <a:rPr lang="zh-CN" altLang="en-US" dirty="0"/>
              <a:t>与人类有着根本性的不同。</a:t>
            </a:r>
            <a:endParaRPr lang="zh-CN" altLang="en-US" dirty="0"/>
          </a:p>
          <a:p>
            <a:r>
              <a:rPr lang="zh-CN" altLang="en-US" dirty="0"/>
              <a:t>与人类持续积累的记忆不同，</a:t>
            </a:r>
            <a:r>
              <a:rPr lang="en-US" altLang="zh-CN" dirty="0"/>
              <a:t>AI</a:t>
            </a:r>
            <a:r>
              <a:rPr lang="zh-CN" altLang="en-US" dirty="0"/>
              <a:t>的每次对话实际上都是一个全新的开始，就像一块及时被擦干净的黑板。这意味着，除非我们在当前对话中明确提供信息，否则</a:t>
            </a:r>
            <a:r>
              <a:rPr lang="en-US" altLang="zh-CN" dirty="0"/>
              <a:t>AI</a:t>
            </a:r>
            <a:r>
              <a:rPr lang="zh-CN" altLang="en-US" dirty="0"/>
              <a:t>不会</a:t>
            </a:r>
            <a:r>
              <a:rPr lang="en-US" altLang="zh-CN" dirty="0"/>
              <a:t>"</a:t>
            </a:r>
            <a:r>
              <a:rPr lang="zh-CN" altLang="en-US" dirty="0"/>
              <a:t>记得</a:t>
            </a:r>
            <a:r>
              <a:rPr lang="en-US" altLang="zh-CN" dirty="0"/>
              <a:t>"</a:t>
            </a:r>
            <a:r>
              <a:rPr lang="zh-CN" altLang="en-US" dirty="0"/>
              <a:t>之前的交流内容。</a:t>
            </a:r>
            <a:endParaRPr lang="zh-CN" altLang="en-US" dirty="0"/>
          </a:p>
          <a:p>
            <a:r>
              <a:rPr lang="zh-CN" altLang="en-US" dirty="0"/>
              <a:t>每个提示词都在重建对话现场，需要重新构建上下文环境。这就像每次与</a:t>
            </a:r>
            <a:r>
              <a:rPr lang="en-US" altLang="zh-CN" dirty="0"/>
              <a:t>AI</a:t>
            </a:r>
            <a:r>
              <a:rPr lang="zh-CN" altLang="en-US" dirty="0"/>
              <a:t>对话，你都需要重新介绍自己和背景情况，确保它有足够的信息来理解你的需求。</a:t>
            </a:r>
            <a:endParaRPr lang="zh-CN" altLang="en-US" dirty="0"/>
          </a:p>
          <a:p>
            <a:r>
              <a:rPr lang="zh-CN" altLang="en-US" dirty="0"/>
              <a:t>这一特性给我们的启示是：与</a:t>
            </a:r>
            <a:r>
              <a:rPr lang="en-US" altLang="zh-CN" dirty="0"/>
              <a:t>AI</a:t>
            </a:r>
            <a:r>
              <a:rPr lang="zh-CN" altLang="en-US" dirty="0"/>
              <a:t>交流需要更精确的信息传递，不能依赖</a:t>
            </a:r>
            <a:r>
              <a:rPr lang="en-US" altLang="zh-CN" dirty="0"/>
              <a:t>"</a:t>
            </a:r>
            <a:r>
              <a:rPr lang="zh-CN" altLang="en-US" dirty="0"/>
              <a:t>默认理解</a:t>
            </a:r>
            <a:r>
              <a:rPr lang="en-US" altLang="zh-CN" dirty="0"/>
              <a:t>"</a:t>
            </a:r>
            <a:r>
              <a:rPr lang="zh-CN" altLang="en-US" dirty="0"/>
              <a:t>。我们不能像与长期共事的同事那样，假设对方已经知道项目背景或个人偏好。</a:t>
            </a:r>
            <a:endParaRPr lang="zh-CN" altLang="en-US" dirty="0"/>
          </a:p>
          <a:p>
            <a:r>
              <a:rPr lang="zh-CN" altLang="en-US" dirty="0"/>
              <a:t>理解这一点对于掌握提示词技巧至关重要，因为它解释了为什么有时看似简单的问题会得到意外的回答，以及为什么精心设计的提示词能够显著提升</a:t>
            </a:r>
            <a:r>
              <a:rPr lang="en-US" altLang="zh-CN" dirty="0"/>
              <a:t>AI</a:t>
            </a:r>
            <a:r>
              <a:rPr lang="zh-CN" altLang="en-US" dirty="0"/>
              <a:t>输出的质量。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创意提示可以分为三个层次，随着层次提升，创意的复杂度和深度也随之增加。</a:t>
            </a:r>
            <a:endParaRPr lang="zh-CN" altLang="en-US" dirty="0"/>
          </a:p>
          <a:p>
            <a:r>
              <a:rPr lang="zh-CN" altLang="en-US" dirty="0"/>
              <a:t>基础创意是最简单的层次，专注于单一维度的创新。例如，为产品想名字或设计简单标语。这类创意聚焦单一创意点，范围有限。一个典型的提示示例是：</a:t>
            </a:r>
            <a:r>
              <a:rPr lang="en-US" altLang="zh-CN" dirty="0"/>
              <a:t>"</a:t>
            </a:r>
            <a:r>
              <a:rPr lang="zh-CN" altLang="en-US" dirty="0"/>
              <a:t>为一款面向年轻人的咖啡品牌创作</a:t>
            </a:r>
            <a:r>
              <a:rPr lang="en-US" altLang="zh-CN" dirty="0"/>
              <a:t>5</a:t>
            </a:r>
            <a:r>
              <a:rPr lang="zh-CN" altLang="en-US" dirty="0"/>
              <a:t>个名字</a:t>
            </a:r>
            <a:r>
              <a:rPr lang="en-US" altLang="zh-CN" dirty="0"/>
              <a:t>"</a:t>
            </a:r>
            <a:r>
              <a:rPr lang="zh-CN" altLang="en-US" dirty="0"/>
              <a:t>。这种层次的创意任务简单明确，适合快速创意需求。</a:t>
            </a:r>
            <a:endParaRPr lang="zh-CN" altLang="en-US" dirty="0"/>
          </a:p>
          <a:p>
            <a:r>
              <a:rPr lang="zh-CN" altLang="en-US" dirty="0"/>
              <a:t>情境创意是中间层次，带入场景和氛围的创意。例如，创作特定风格的内容或情境化解决方案。这类创意结合具体场景，有情感和氛围要素。一个典型的提示示例是：</a:t>
            </a:r>
            <a:r>
              <a:rPr lang="en-US" altLang="zh-CN" dirty="0"/>
              <a:t>"</a:t>
            </a:r>
            <a:r>
              <a:rPr lang="zh-CN" altLang="en-US" dirty="0"/>
              <a:t>创作一段在雨天咖啡馆中的文艺小说开场，营造温馨忧伤的氛围</a:t>
            </a:r>
            <a:r>
              <a:rPr lang="en-US" altLang="zh-CN" dirty="0"/>
              <a:t>"</a:t>
            </a:r>
            <a:r>
              <a:rPr lang="zh-CN" altLang="en-US" dirty="0"/>
              <a:t>。这种层次的创意更加丰富，能够唤起特定的情感体验。</a:t>
            </a:r>
            <a:endParaRPr lang="zh-CN" altLang="en-US" dirty="0"/>
          </a:p>
          <a:p>
            <a:r>
              <a:rPr lang="zh-CN" altLang="en-US" dirty="0"/>
              <a:t>系统创意是最高层次，涉及多维度创新组合，构建完整体系。例如，设计完整的世界观、品牌系统或解决方案体系。这类创意需要考虑多个维度的协调一致。一个典型的提示示例是：</a:t>
            </a:r>
            <a:r>
              <a:rPr lang="en-US" altLang="zh-CN" dirty="0"/>
              <a:t>"</a:t>
            </a:r>
            <a:r>
              <a:rPr lang="zh-CN" altLang="en-US" dirty="0"/>
              <a:t>设计一个未来科技城市的完整世界观，包括社会结构、技术特点、生活方式和面临的挑战</a:t>
            </a:r>
            <a:r>
              <a:rPr lang="en-US" altLang="zh-CN" dirty="0"/>
              <a:t>"</a:t>
            </a:r>
            <a:r>
              <a:rPr lang="zh-CN" altLang="en-US" dirty="0"/>
              <a:t>。这种层次的创意最为复杂，但也能产生最全面、最有深度的创意成果。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在创意型提示词中，有四大核心技巧可以有效激发</a:t>
            </a:r>
            <a:r>
              <a:rPr lang="en-US" altLang="zh-CN" dirty="0"/>
              <a:t>AI</a:t>
            </a:r>
            <a:r>
              <a:rPr lang="zh-CN" altLang="en-US" dirty="0"/>
              <a:t>的创造力，让我们一一探讨。</a:t>
            </a:r>
            <a:endParaRPr lang="zh-CN" altLang="en-US" dirty="0"/>
          </a:p>
          <a:p>
            <a:r>
              <a:rPr lang="zh-CN" altLang="en-US" dirty="0"/>
              <a:t>种子思维技巧是提供创意的初始点或灵感来源。方法是给出起始概念、参考元素或灵感来源，让</a:t>
            </a:r>
            <a:r>
              <a:rPr lang="en-US" altLang="zh-CN" dirty="0"/>
              <a:t>AI</a:t>
            </a:r>
            <a:r>
              <a:rPr lang="zh-CN" altLang="en-US" dirty="0"/>
              <a:t>围绕这个核心发展创意。例如：</a:t>
            </a:r>
            <a:r>
              <a:rPr lang="en-US" altLang="zh-CN" dirty="0"/>
              <a:t>"</a:t>
            </a:r>
            <a:r>
              <a:rPr lang="zh-CN" altLang="en-US" dirty="0"/>
              <a:t>以</a:t>
            </a:r>
            <a:r>
              <a:rPr lang="en-US" altLang="zh-CN" dirty="0"/>
              <a:t>'</a:t>
            </a:r>
            <a:r>
              <a:rPr lang="zh-CN" altLang="en-US" dirty="0"/>
              <a:t>水与火的融合</a:t>
            </a:r>
            <a:r>
              <a:rPr lang="en-US" altLang="zh-CN" dirty="0"/>
              <a:t>'</a:t>
            </a:r>
            <a:r>
              <a:rPr lang="zh-CN" altLang="en-US" dirty="0"/>
              <a:t>为概念，设计一个珠宝系列</a:t>
            </a:r>
            <a:r>
              <a:rPr lang="en-US" altLang="zh-CN" dirty="0"/>
              <a:t>"</a:t>
            </a:r>
            <a:r>
              <a:rPr lang="zh-CN" altLang="en-US" dirty="0"/>
              <a:t>。这种技巧提供了创意的种子，让</a:t>
            </a:r>
            <a:r>
              <a:rPr lang="en-US" altLang="zh-CN" dirty="0"/>
              <a:t>AI</a:t>
            </a:r>
            <a:r>
              <a:rPr lang="zh-CN" altLang="en-US" dirty="0"/>
              <a:t>能够在特定方向上发展想法。</a:t>
            </a:r>
            <a:endParaRPr lang="zh-CN" altLang="en-US" dirty="0"/>
          </a:p>
          <a:p>
            <a:r>
              <a:rPr lang="zh-CN" altLang="en-US" dirty="0"/>
              <a:t>发散联想技巧是引导多角度思考和跨领域联想。方法是提出开放性问题，鼓励跨界思考，打破常规思维框架。例如：</a:t>
            </a:r>
            <a:r>
              <a:rPr lang="en-US" altLang="zh-CN" dirty="0"/>
              <a:t>"</a:t>
            </a:r>
            <a:r>
              <a:rPr lang="zh-CN" altLang="en-US" dirty="0"/>
              <a:t>如果把咖啡馆与图书馆结合，会创造什么新体验？</a:t>
            </a:r>
            <a:r>
              <a:rPr lang="en-US" altLang="zh-CN" dirty="0"/>
              <a:t>"</a:t>
            </a:r>
            <a:r>
              <a:rPr lang="zh-CN" altLang="en-US" dirty="0"/>
              <a:t>这种技巧促使</a:t>
            </a:r>
            <a:r>
              <a:rPr lang="en-US" altLang="zh-CN" dirty="0"/>
              <a:t>AI</a:t>
            </a:r>
            <a:r>
              <a:rPr lang="zh-CN" altLang="en-US" dirty="0"/>
              <a:t>进行创造性连接，产生意外的创意组合。</a:t>
            </a:r>
            <a:endParaRPr lang="zh-CN" altLang="en-US" dirty="0"/>
          </a:p>
          <a:p>
            <a:r>
              <a:rPr lang="zh-CN" altLang="en-US" dirty="0"/>
              <a:t>约束释放技巧看似矛盾，实际上非常有效，它是设置有限制的自由，在边界内激发创意。方法是提供创意边界，但在边界内给予充分自由。例如：</a:t>
            </a:r>
            <a:r>
              <a:rPr lang="en-US" altLang="zh-CN" dirty="0"/>
              <a:t>"</a:t>
            </a:r>
            <a:r>
              <a:rPr lang="zh-CN" altLang="en-US" dirty="0"/>
              <a:t>设计一个只使用圆形元素的现代品牌标志</a:t>
            </a:r>
            <a:r>
              <a:rPr lang="en-US" altLang="zh-CN" dirty="0"/>
              <a:t>"</a:t>
            </a:r>
            <a:r>
              <a:rPr lang="zh-CN" altLang="en-US" dirty="0"/>
              <a:t>。这种技巧通过适当的限制反而激发更聚焦的创造力。</a:t>
            </a:r>
            <a:endParaRPr lang="zh-CN" altLang="en-US" dirty="0"/>
          </a:p>
          <a:p>
            <a:r>
              <a:rPr lang="zh-CN" altLang="en-US" dirty="0"/>
              <a:t>迭代深化技巧是层层推进创意，不断深化和完善。方法是从初步概念开始，逐步引导深入发展。例如：</a:t>
            </a:r>
            <a:r>
              <a:rPr lang="en-US" altLang="zh-CN" dirty="0"/>
              <a:t>"</a:t>
            </a:r>
            <a:r>
              <a:rPr lang="zh-CN" altLang="en-US" dirty="0"/>
              <a:t>先构思故事主角，再发展其成长经历，最后设计关键冲突</a:t>
            </a:r>
            <a:r>
              <a:rPr lang="en-US" altLang="zh-CN" dirty="0"/>
              <a:t>"</a:t>
            </a:r>
            <a:r>
              <a:rPr lang="zh-CN" altLang="en-US" dirty="0"/>
              <a:t>。这种技巧帮助创意从表面逐步深入，形成更完整、更有深度的成果。</a:t>
            </a:r>
            <a:endParaRPr lang="zh-CN" altLang="en-US" dirty="0"/>
          </a:p>
          <a:p>
            <a:r>
              <a:rPr lang="zh-CN" altLang="en-US" dirty="0"/>
              <a:t>这四种技巧可以单独使用，也可以组合应用，根据创意需求的不同灵活选择，有效激发</a:t>
            </a:r>
            <a:r>
              <a:rPr lang="en-US" altLang="zh-CN" dirty="0"/>
              <a:t>AI</a:t>
            </a:r>
            <a:r>
              <a:rPr lang="zh-CN" altLang="en-US" dirty="0"/>
              <a:t>的创造潜能。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在创意提示中，有两种截然不同的方法：固定思维提示和引导思维提示。通过对比，我们可以清楚地看到它们的差异和效果。</a:t>
            </a:r>
            <a:endParaRPr lang="zh-CN" altLang="en-US" dirty="0"/>
          </a:p>
          <a:p>
            <a:r>
              <a:rPr lang="zh-CN" altLang="en-US" dirty="0"/>
              <a:t>固定思维提示是这样的：</a:t>
            </a:r>
            <a:r>
              <a:rPr lang="en-US" altLang="zh-CN" dirty="0"/>
              <a:t>"</a:t>
            </a:r>
            <a:r>
              <a:rPr lang="zh-CN" altLang="en-US" dirty="0"/>
              <a:t>写一个</a:t>
            </a:r>
            <a:r>
              <a:rPr lang="en-US" altLang="zh-CN" dirty="0"/>
              <a:t>1000</a:t>
            </a:r>
            <a:r>
              <a:rPr lang="zh-CN" altLang="en-US" dirty="0"/>
              <a:t>字的科幻故事，包含外星人、时空穿越、未来科技、道德困境和意外结局。故事背景设在</a:t>
            </a:r>
            <a:r>
              <a:rPr lang="en-US" altLang="zh-CN" dirty="0"/>
              <a:t>2150</a:t>
            </a:r>
            <a:r>
              <a:rPr lang="zh-CN" altLang="en-US" dirty="0"/>
              <a:t>年的火星殖民地，主角是一位科学家。</a:t>
            </a:r>
            <a:r>
              <a:rPr lang="en-US" altLang="zh-CN" dirty="0"/>
              <a:t>"</a:t>
            </a:r>
            <a:r>
              <a:rPr lang="zh-CN" altLang="en-US" dirty="0"/>
              <a:t>这种提示存在几个问题：过度具体的要求限制创意空间；机械地堆砌元素而非有机发展；缺乏思考和探索的余地；容易产生公式化的结果。</a:t>
            </a:r>
            <a:endParaRPr lang="zh-CN" altLang="en-US" dirty="0"/>
          </a:p>
          <a:p>
            <a:r>
              <a:rPr lang="zh-CN" altLang="en-US" dirty="0"/>
              <a:t>相比之下，引导思维提示是这样的：</a:t>
            </a:r>
            <a:r>
              <a:rPr lang="en-US" altLang="zh-CN" dirty="0"/>
              <a:t>"</a:t>
            </a:r>
            <a:r>
              <a:rPr lang="zh-CN" altLang="en-US" dirty="0"/>
              <a:t>让我们创作一个发生在</a:t>
            </a:r>
            <a:r>
              <a:rPr lang="en-US" altLang="zh-CN" dirty="0"/>
              <a:t>2150</a:t>
            </a:r>
            <a:r>
              <a:rPr lang="zh-CN" altLang="en-US" dirty="0"/>
              <a:t>年的故事。思考问题：这个时代的人类社会发生了哪些最根本的变化？科技如何改变了人们的日常生活和价值观？在这个世界中，什么样的冲突或挑战最引人深思？一个普通人在这个时代可能面临什么独特的道德选择？</a:t>
            </a:r>
            <a:r>
              <a:rPr lang="en-US" altLang="zh-CN" dirty="0"/>
              <a:t>"</a:t>
            </a:r>
            <a:r>
              <a:rPr lang="zh-CN" altLang="en-US" dirty="0"/>
              <a:t>这种提示有明显优势：引导深层次思考而非表面要素；激发有机的创意发展；留出探索和发现的空间；产生更独特和深刻的内容。</a:t>
            </a:r>
            <a:endParaRPr lang="zh-CN" altLang="en-US" dirty="0"/>
          </a:p>
          <a:p>
            <a:r>
              <a:rPr lang="zh-CN" altLang="en-US" dirty="0"/>
              <a:t>引导思维提示的核心在于提出开放性问题，引导</a:t>
            </a:r>
            <a:r>
              <a:rPr lang="en-US" altLang="zh-CN" dirty="0"/>
              <a:t>AI</a:t>
            </a:r>
            <a:r>
              <a:rPr lang="zh-CN" altLang="en-US" dirty="0"/>
              <a:t>进行深度思考，而不是给出具体要求。这种方法更像是与创意伙伴进行头脑风暴，而非下达指令，能够激发更有深度和原创性的创意成果。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在创意型提示词中，情感与氛围的设定是提升内容质量的关键要素。通过巧妙设定情感基调，可以让</a:t>
            </a:r>
            <a:r>
              <a:rPr lang="en-US" altLang="zh-CN" dirty="0"/>
              <a:t>AI</a:t>
            </a:r>
            <a:r>
              <a:rPr lang="zh-CN" altLang="en-US" dirty="0"/>
              <a:t>创作出更有感染力的内容。</a:t>
            </a:r>
            <a:endParaRPr lang="zh-CN" altLang="en-US" dirty="0"/>
          </a:p>
          <a:p>
            <a:r>
              <a:rPr lang="zh-CN" altLang="en-US" dirty="0"/>
              <a:t>语气设定是调整表达的语气和风格。例如：</a:t>
            </a:r>
            <a:r>
              <a:rPr lang="en-US" altLang="zh-CN" dirty="0"/>
              <a:t>"</a:t>
            </a:r>
            <a:r>
              <a:rPr lang="zh-CN" altLang="en-US" dirty="0"/>
              <a:t>以温暖诗意的笔调</a:t>
            </a:r>
            <a:r>
              <a:rPr lang="en-US" altLang="zh-CN" dirty="0"/>
              <a:t>..."</a:t>
            </a:r>
            <a:r>
              <a:rPr lang="zh-CN" altLang="en-US" dirty="0"/>
              <a:t>或</a:t>
            </a:r>
            <a:r>
              <a:rPr lang="en-US" altLang="zh-CN" dirty="0"/>
              <a:t>"</a:t>
            </a:r>
            <a:r>
              <a:rPr lang="zh-CN" altLang="en-US" dirty="0"/>
              <a:t>用幽默讽刺的语气</a:t>
            </a:r>
            <a:r>
              <a:rPr lang="en-US" altLang="zh-CN" dirty="0"/>
              <a:t>..."</a:t>
            </a:r>
            <a:r>
              <a:rPr lang="zh-CN" altLang="en-US" dirty="0"/>
              <a:t>这样的指引能影响整体表达方式和情感基调，为内容注入特定的情感色彩。</a:t>
            </a:r>
            <a:endParaRPr lang="zh-CN" altLang="en-US" dirty="0"/>
          </a:p>
          <a:p>
            <a:r>
              <a:rPr lang="zh-CN" altLang="en-US" dirty="0"/>
              <a:t>场景营造是创建特定的环境和背景。例如：</a:t>
            </a:r>
            <a:r>
              <a:rPr lang="en-US" altLang="zh-CN" dirty="0"/>
              <a:t>"</a:t>
            </a:r>
            <a:r>
              <a:rPr lang="zh-CN" altLang="en-US" dirty="0"/>
              <a:t>在黄昏的海边</a:t>
            </a:r>
            <a:r>
              <a:rPr lang="en-US" altLang="zh-CN" dirty="0"/>
              <a:t>..."</a:t>
            </a:r>
            <a:r>
              <a:rPr lang="zh-CN" altLang="en-US" dirty="0"/>
              <a:t>或</a:t>
            </a:r>
            <a:r>
              <a:rPr lang="en-US" altLang="zh-CN" dirty="0"/>
              <a:t>"</a:t>
            </a:r>
            <a:r>
              <a:rPr lang="zh-CN" altLang="en-US" dirty="0"/>
              <a:t>在繁忙的都市地铁站</a:t>
            </a:r>
            <a:r>
              <a:rPr lang="en-US" altLang="zh-CN" dirty="0"/>
              <a:t>..."</a:t>
            </a:r>
            <a:r>
              <a:rPr lang="zh-CN" altLang="en-US" dirty="0"/>
              <a:t>这样的设定能建立具体的时空背景和视觉想象，让内容更加生动具体。</a:t>
            </a:r>
            <a:endParaRPr lang="zh-CN" altLang="en-US" dirty="0"/>
          </a:p>
          <a:p>
            <a:r>
              <a:rPr lang="zh-CN" altLang="en-US" dirty="0"/>
              <a:t>氛围烘托是设定整体情绪和感觉。例如：</a:t>
            </a:r>
            <a:r>
              <a:rPr lang="en-US" altLang="zh-CN" dirty="0"/>
              <a:t>"</a:t>
            </a:r>
            <a:r>
              <a:rPr lang="zh-CN" altLang="en-US" dirty="0"/>
              <a:t>带着些许神秘感</a:t>
            </a:r>
            <a:r>
              <a:rPr lang="en-US" altLang="zh-CN" dirty="0"/>
              <a:t>..."</a:t>
            </a:r>
            <a:r>
              <a:rPr lang="zh-CN" altLang="en-US" dirty="0"/>
              <a:t>或</a:t>
            </a:r>
            <a:r>
              <a:rPr lang="en-US" altLang="zh-CN" dirty="0"/>
              <a:t>"</a:t>
            </a:r>
            <a:r>
              <a:rPr lang="zh-CN" altLang="en-US" dirty="0"/>
              <a:t>充满未来科技感</a:t>
            </a:r>
            <a:r>
              <a:rPr lang="en-US" altLang="zh-CN" dirty="0"/>
              <a:t>..."</a:t>
            </a:r>
            <a:r>
              <a:rPr lang="zh-CN" altLang="en-US" dirty="0"/>
              <a:t>这样的引导能创造特定的情绪体验和感官印象，增强内容的沉浸感。</a:t>
            </a:r>
            <a:endParaRPr lang="zh-CN" altLang="en-US" dirty="0"/>
          </a:p>
          <a:p>
            <a:r>
              <a:rPr lang="zh-CN" altLang="en-US" dirty="0"/>
              <a:t>情感引导是指引读者</a:t>
            </a:r>
            <a:r>
              <a:rPr lang="en-US" altLang="zh-CN" dirty="0"/>
              <a:t>/</a:t>
            </a:r>
            <a:r>
              <a:rPr lang="zh-CN" altLang="en-US" dirty="0"/>
              <a:t>用户的情感反应。例如：</a:t>
            </a:r>
            <a:r>
              <a:rPr lang="en-US" altLang="zh-CN" dirty="0"/>
              <a:t>"</a:t>
            </a:r>
            <a:r>
              <a:rPr lang="zh-CN" altLang="en-US" dirty="0"/>
              <a:t>让读者感受到希望与力量</a:t>
            </a:r>
            <a:r>
              <a:rPr lang="en-US" altLang="zh-CN" dirty="0"/>
              <a:t>"</a:t>
            </a:r>
            <a:r>
              <a:rPr lang="zh-CN" altLang="en-US" dirty="0"/>
              <a:t>或</a:t>
            </a:r>
            <a:r>
              <a:rPr lang="en-US" altLang="zh-CN" dirty="0"/>
              <a:t>"</a:t>
            </a:r>
            <a:r>
              <a:rPr lang="zh-CN" altLang="en-US" dirty="0"/>
              <a:t>引发对现状的反思</a:t>
            </a:r>
            <a:r>
              <a:rPr lang="en-US" altLang="zh-CN" dirty="0"/>
              <a:t>"</a:t>
            </a:r>
            <a:r>
              <a:rPr lang="zh-CN" altLang="en-US" dirty="0"/>
              <a:t>这样的方向能引导特定的情感响应和思考方向，增强内容的情感影响力。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/>
          </p:nvPr>
        </p:nvSpPr>
        <p:spPr>
          <a:xfrm>
            <a:off x="794420" y="6290400"/>
            <a:ext cx="6355358" cy="5146691"/>
          </a:xfrm>
          <a:prstGeom prst="rect">
            <a:avLst/>
          </a:prstGeom>
        </p:spPr>
        <p:txBody>
          <a:bodyPr/>
          <a:p>
            <a:r>
              <a:rPr lang="zh-CN" altLang="en-US"/>
              <a:t>看这个综合应用的例子，这样的提示词综合运用了语气、场景、氛围和情感引导，能够激发</a:t>
            </a:r>
            <a:r>
              <a:rPr lang="en-US" altLang="zh-CN"/>
              <a:t>AI</a:t>
            </a:r>
            <a:r>
              <a:rPr lang="zh-CN" altLang="en-US"/>
              <a:t>创作出富有情感共鸣的内容。</a:t>
            </a:r>
            <a:endParaRPr lang="zh-CN" altLang="en-US"/>
          </a:p>
          <a:p>
            <a:r>
              <a:rPr lang="zh-CN" altLang="en-US"/>
              <a:t>掌握情感与氛围的应用技巧，将帮助你创作出更有感染力、更能引起共鸣的内容。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在创意提示中，精准控制内容风格是提升质量的关键技巧。我们有四种有效的风格控制方法，可以帮助你获得理想的创意风格。</a:t>
            </a:r>
            <a:endParaRPr lang="zh-CN" altLang="en-US" dirty="0"/>
          </a:p>
          <a:p>
            <a:r>
              <a:rPr lang="zh-CN" altLang="en-US" dirty="0"/>
              <a:t>风格参考技巧是引用特定创作者或作品的风格特点。例如：</a:t>
            </a:r>
            <a:r>
              <a:rPr lang="en-US" altLang="zh-CN" dirty="0"/>
              <a:t>"</a:t>
            </a:r>
            <a:r>
              <a:rPr lang="zh-CN" altLang="en-US" dirty="0"/>
              <a:t>类似村上春树的写作风格</a:t>
            </a:r>
            <a:r>
              <a:rPr lang="en-US" altLang="zh-CN" dirty="0"/>
              <a:t>..."</a:t>
            </a:r>
            <a:r>
              <a:rPr lang="zh-CN" altLang="en-US" dirty="0"/>
              <a:t>或</a:t>
            </a:r>
            <a:r>
              <a:rPr lang="en-US" altLang="zh-CN" dirty="0"/>
              <a:t>"</a:t>
            </a:r>
            <a:r>
              <a:rPr lang="zh-CN" altLang="en-US" dirty="0"/>
              <a:t>采用北欧简约设计风格</a:t>
            </a:r>
            <a:r>
              <a:rPr lang="en-US" altLang="zh-CN" dirty="0"/>
              <a:t>..."</a:t>
            </a:r>
            <a:r>
              <a:rPr lang="zh-CN" altLang="en-US" dirty="0"/>
              <a:t>这种方法能快速确立明确的风格基调，让</a:t>
            </a:r>
            <a:r>
              <a:rPr lang="en-US" altLang="zh-CN" dirty="0"/>
              <a:t>AI</a:t>
            </a:r>
            <a:r>
              <a:rPr lang="zh-CN" altLang="en-US" dirty="0"/>
              <a:t>理解你期望的风格方向。</a:t>
            </a:r>
            <a:endParaRPr lang="zh-CN" altLang="en-US" dirty="0"/>
          </a:p>
          <a:p>
            <a:r>
              <a:rPr lang="zh-CN" altLang="en-US" dirty="0"/>
              <a:t>元素组合技巧是融合不同风格元素创造独特风格。例如：</a:t>
            </a:r>
            <a:r>
              <a:rPr lang="en-US" altLang="zh-CN" dirty="0"/>
              <a:t>"</a:t>
            </a:r>
            <a:r>
              <a:rPr lang="zh-CN" altLang="en-US" dirty="0"/>
              <a:t>结合赛博朋克和古典美学</a:t>
            </a:r>
            <a:r>
              <a:rPr lang="en-US" altLang="zh-CN" dirty="0"/>
              <a:t>..."</a:t>
            </a:r>
            <a:r>
              <a:rPr lang="zh-CN" altLang="en-US" dirty="0"/>
              <a:t>或</a:t>
            </a:r>
            <a:r>
              <a:rPr lang="en-US" altLang="zh-CN" dirty="0"/>
              <a:t>"</a:t>
            </a:r>
            <a:r>
              <a:rPr lang="zh-CN" altLang="en-US" dirty="0"/>
              <a:t>混合极简主义与自然有机元素</a:t>
            </a:r>
            <a:r>
              <a:rPr lang="en-US" altLang="zh-CN" dirty="0"/>
              <a:t>..."</a:t>
            </a:r>
            <a:r>
              <a:rPr lang="zh-CN" altLang="en-US" dirty="0"/>
              <a:t>这种方法能创造新颖的风格组合和视觉冲击，产生独特的创意效果。</a:t>
            </a:r>
            <a:endParaRPr lang="zh-CN" altLang="en-US" dirty="0"/>
          </a:p>
          <a:p>
            <a:r>
              <a:rPr lang="zh-CN" altLang="en-US" dirty="0"/>
              <a:t>风格渐变技巧是在作品中实现风格的平滑过渡。例如：</a:t>
            </a:r>
            <a:r>
              <a:rPr lang="en-US" altLang="zh-CN" dirty="0"/>
              <a:t>"</a:t>
            </a:r>
            <a:r>
              <a:rPr lang="zh-CN" altLang="en-US" dirty="0"/>
              <a:t>从现实主义逐渐过渡到魔幻现实</a:t>
            </a:r>
            <a:r>
              <a:rPr lang="en-US" altLang="zh-CN" dirty="0"/>
              <a:t>..."</a:t>
            </a:r>
            <a:r>
              <a:rPr lang="zh-CN" altLang="en-US" dirty="0"/>
              <a:t>或</a:t>
            </a:r>
            <a:r>
              <a:rPr lang="en-US" altLang="zh-CN" dirty="0"/>
              <a:t>"</a:t>
            </a:r>
            <a:r>
              <a:rPr lang="zh-CN" altLang="en-US" dirty="0"/>
              <a:t>开始严肃正式，逐渐转为轻松幽默</a:t>
            </a:r>
            <a:r>
              <a:rPr lang="en-US" altLang="zh-CN" dirty="0"/>
              <a:t>..."</a:t>
            </a:r>
            <a:r>
              <a:rPr lang="zh-CN" altLang="en-US" dirty="0"/>
              <a:t>这种方法能增加作品的层次感和情感变化，创造更丰富的体验。</a:t>
            </a:r>
            <a:endParaRPr lang="zh-CN" altLang="en-US" dirty="0"/>
          </a:p>
          <a:p>
            <a:r>
              <a:rPr lang="zh-CN" altLang="en-US" dirty="0"/>
              <a:t>风格平衡技巧是在不同风格元素间取得和谐平衡。例如：</a:t>
            </a:r>
            <a:r>
              <a:rPr lang="en-US" altLang="zh-CN" dirty="0"/>
              <a:t>"</a:t>
            </a:r>
            <a:r>
              <a:rPr lang="zh-CN" altLang="en-US" dirty="0"/>
              <a:t>保持科幻感的同时不失人文关怀</a:t>
            </a:r>
            <a:r>
              <a:rPr lang="en-US" altLang="zh-CN" dirty="0"/>
              <a:t>..."</a:t>
            </a:r>
            <a:r>
              <a:rPr lang="zh-CN" altLang="en-US" dirty="0"/>
              <a:t>或</a:t>
            </a:r>
            <a:r>
              <a:rPr lang="en-US" altLang="zh-CN" dirty="0"/>
              <a:t>"</a:t>
            </a:r>
            <a:r>
              <a:rPr lang="zh-CN" altLang="en-US" dirty="0"/>
              <a:t>兼顾专业性与易读性</a:t>
            </a:r>
            <a:r>
              <a:rPr lang="en-US" altLang="zh-CN" dirty="0"/>
              <a:t>..."</a:t>
            </a:r>
            <a:r>
              <a:rPr lang="zh-CN" altLang="en-US" dirty="0"/>
              <a:t>这种方法能避免风格冲突，实现和谐统一，确保内容既有特色又协调一致。</a:t>
            </a:r>
            <a:endParaRPr lang="zh-CN" altLang="en-US" dirty="0"/>
          </a:p>
          <a:p>
            <a:r>
              <a:rPr lang="zh-CN" altLang="en-US" dirty="0"/>
              <a:t>掌握这些风格控制技巧，将帮助你创作出风格鲜明、独具特色的创意内容。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创意不是一蹴而就的，而是需要系统化流程来不断优化。我们推荐一个五步创意优化流程，帮助你从初始想法发展到完美成果。</a:t>
            </a:r>
            <a:endParaRPr lang="zh-CN" altLang="en-US" dirty="0"/>
          </a:p>
          <a:p>
            <a:r>
              <a:rPr lang="zh-CN" altLang="en-US" dirty="0"/>
              <a:t>第一步是初始构思，通过头脑风暴和灵感收集奠定创意基础。关键问题是：核心创意点是什么？有什么独特视角？这一阶段可以使用自由联想、灵感板、参考收集等工具，目的是产生尽可能多的原始想法。</a:t>
            </a:r>
            <a:endParaRPr lang="zh-CN" altLang="en-US" dirty="0"/>
          </a:p>
          <a:p>
            <a:r>
              <a:rPr lang="zh-CN" altLang="en-US" dirty="0"/>
              <a:t>第二步是快速原型，将抽象想法转化为具体可验证的方案。关键问题是：如何用最简形式表达核心创意？这一阶段可以使用草图、大纲、概念验证等工具，目的是快速将想法具体化，便于评估。</a:t>
            </a:r>
            <a:endParaRPr lang="zh-CN" altLang="en-US" dirty="0"/>
          </a:p>
          <a:p>
            <a:r>
              <a:rPr lang="zh-CN" altLang="en-US" dirty="0"/>
              <a:t>第三步是反馈调整，根据多方建议持续优化完善。关键问题是：哪些元素引起共鸣？哪些需要改进？这一阶段可以使用</a:t>
            </a:r>
            <a:r>
              <a:rPr lang="en-US" altLang="zh-CN" dirty="0"/>
              <a:t>A/B</a:t>
            </a:r>
            <a:r>
              <a:rPr lang="zh-CN" altLang="en-US" dirty="0"/>
              <a:t>测试、用户反馈、同行评审等工具，目的是获取客观评价并进行针对性改进。</a:t>
            </a:r>
            <a:endParaRPr lang="zh-CN" altLang="en-US" dirty="0"/>
          </a:p>
          <a:p>
            <a:r>
              <a:rPr lang="zh-CN" altLang="en-US" dirty="0"/>
              <a:t>第四步是细节丰富，深入完善各个环节，使创意更加饱满。关键问题是：如何增加深度和细节？如何强化独特性？这一阶段可以使用细节清单、层次分析、对比增强等工具，目的是为创意添加深度和质感。</a:t>
            </a:r>
            <a:endParaRPr lang="zh-CN" altLang="en-US" dirty="0"/>
          </a:p>
          <a:p>
            <a:r>
              <a:rPr lang="zh-CN" altLang="en-US" dirty="0"/>
              <a:t>第五步是整体优化，系统性提升质量，确保完美呈现。关键问题是：各元素是否协调一致？整体效果如何？这一阶段可以使用整体评估、一致性检查、最终润色等工具，目的是确保创意的整体协调和完整性。</a:t>
            </a:r>
            <a:endParaRPr lang="zh-CN" altLang="en-US" dirty="0"/>
          </a:p>
          <a:p>
            <a:r>
              <a:rPr lang="zh-CN" altLang="en-US" dirty="0"/>
              <a:t>这个五步流程不是严格线性的，而是可以循环迭代的，每一轮迭代都能让创意更加完善。掌握这个流程，将帮助你系统化地提升创意质量。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/>
          </p:nvPr>
        </p:nvSpPr>
        <p:spPr>
          <a:xfrm>
            <a:off x="794420" y="6290400"/>
            <a:ext cx="6355358" cy="5146691"/>
          </a:xfrm>
          <a:prstGeom prst="rect">
            <a:avLst/>
          </a:prstGeom>
        </p:spPr>
        <p:txBody>
          <a:bodyPr/>
          <a:p>
            <a:r>
              <a:rPr lang="zh-CN" altLang="en-US"/>
              <a:t>让我们通过一个品牌故事创作的案例，来看看如何应用创意型提示词的原则。</a:t>
            </a:r>
            <a:endParaRPr lang="zh-CN" altLang="en-US"/>
          </a:p>
          <a:p>
            <a:r>
              <a:rPr lang="zh-CN" altLang="en-US"/>
              <a:t>这个提示词展示了创意型提示词的核心特点：不是直接要求特定内容，而是提出思考角度，引导</a:t>
            </a:r>
            <a:r>
              <a:rPr lang="en-US" altLang="zh-CN"/>
              <a:t>AI</a:t>
            </a:r>
            <a:r>
              <a:rPr lang="zh-CN" altLang="en-US"/>
              <a:t>进行深度思考；设定了情感基调和氛围，而非具体内容要求；关注情感连接和价值传达，而非商业宣传；给予</a:t>
            </a:r>
            <a:r>
              <a:rPr lang="en-US" altLang="zh-CN"/>
              <a:t>AI</a:t>
            </a:r>
            <a:r>
              <a:rPr lang="zh-CN" altLang="en-US"/>
              <a:t>足够的创意空间，同时提供清晰的方向指引。</a:t>
            </a:r>
            <a:endParaRPr lang="zh-CN" altLang="en-US"/>
          </a:p>
          <a:p>
            <a:r>
              <a:rPr lang="zh-CN" altLang="en-US"/>
              <a:t>通过这样的创意型提示词，</a:t>
            </a:r>
            <a:r>
              <a:rPr lang="en-US" altLang="zh-CN"/>
              <a:t>AI</a:t>
            </a:r>
            <a:r>
              <a:rPr lang="zh-CN" altLang="en-US"/>
              <a:t>能够创作出富有情感共鸣、独特视角和深度的品牌故事，远超简单的商业介绍。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在使用创意型提示词时，我们需要注意避免一些常见陷阱，这些陷阱可能会限制创意潜能。</a:t>
            </a:r>
            <a:endParaRPr lang="zh-CN" altLang="en-US" dirty="0"/>
          </a:p>
          <a:p>
            <a:r>
              <a:rPr lang="zh-CN" altLang="en-US" dirty="0"/>
              <a:t>第一个陷阱是过度具体，限制了</a:t>
            </a:r>
            <a:r>
              <a:rPr lang="en-US" altLang="zh-CN" dirty="0"/>
              <a:t>AI</a:t>
            </a:r>
            <a:r>
              <a:rPr lang="zh-CN" altLang="en-US" dirty="0"/>
              <a:t>的创意空间和发挥。解决方法是提供方向性指导而非具体细节，例如不要</a:t>
            </a:r>
            <a:r>
              <a:rPr lang="en-US" altLang="zh-CN" dirty="0"/>
              <a:t>"</a:t>
            </a:r>
            <a:r>
              <a:rPr lang="zh-CN" altLang="en-US" dirty="0"/>
              <a:t>使用红色和蓝色设计标志</a:t>
            </a:r>
            <a:r>
              <a:rPr lang="en-US" altLang="zh-CN" dirty="0"/>
              <a:t>"</a:t>
            </a:r>
            <a:r>
              <a:rPr lang="zh-CN" altLang="en-US" dirty="0"/>
              <a:t>，而是</a:t>
            </a:r>
            <a:r>
              <a:rPr lang="en-US" altLang="zh-CN" dirty="0"/>
              <a:t>"</a:t>
            </a:r>
            <a:r>
              <a:rPr lang="zh-CN" altLang="en-US" dirty="0"/>
              <a:t>设计能体现活力与信任的标志</a:t>
            </a:r>
            <a:r>
              <a:rPr lang="en-US" altLang="zh-CN" dirty="0"/>
              <a:t>"</a:t>
            </a:r>
            <a:r>
              <a:rPr lang="zh-CN" altLang="en-US" dirty="0"/>
              <a:t>，给</a:t>
            </a:r>
            <a:r>
              <a:rPr lang="en-US" altLang="zh-CN" dirty="0"/>
              <a:t>AI</a:t>
            </a:r>
            <a:r>
              <a:rPr lang="zh-CN" altLang="en-US" dirty="0"/>
              <a:t>更大的创意自由。</a:t>
            </a:r>
            <a:endParaRPr lang="zh-CN" altLang="en-US" dirty="0"/>
          </a:p>
          <a:p>
            <a:r>
              <a:rPr lang="zh-CN" altLang="en-US" dirty="0"/>
              <a:t>第二个陷阱是方向模糊，缺乏足够的引导导致输出散漫。解决方法是提供清晰的创意方向和目标，例如不要</a:t>
            </a:r>
            <a:r>
              <a:rPr lang="en-US" altLang="zh-CN" dirty="0"/>
              <a:t>"</a:t>
            </a:r>
            <a:r>
              <a:rPr lang="zh-CN" altLang="en-US" dirty="0"/>
              <a:t>写个故事</a:t>
            </a:r>
            <a:r>
              <a:rPr lang="en-US" altLang="zh-CN" dirty="0"/>
              <a:t>"</a:t>
            </a:r>
            <a:r>
              <a:rPr lang="zh-CN" altLang="en-US" dirty="0"/>
              <a:t>，而是</a:t>
            </a:r>
            <a:r>
              <a:rPr lang="en-US" altLang="zh-CN" dirty="0"/>
              <a:t>"</a:t>
            </a:r>
            <a:r>
              <a:rPr lang="zh-CN" altLang="en-US" dirty="0"/>
              <a:t>创作一个关于成长的温暖故事</a:t>
            </a:r>
            <a:r>
              <a:rPr lang="en-US" altLang="zh-CN" dirty="0"/>
              <a:t>"</a:t>
            </a:r>
            <a:r>
              <a:rPr lang="zh-CN" altLang="en-US" dirty="0"/>
              <a:t>，给出明确但不过于具体的方向。</a:t>
            </a:r>
            <a:endParaRPr lang="zh-CN" altLang="en-US" dirty="0"/>
          </a:p>
          <a:p>
            <a:r>
              <a:rPr lang="zh-CN" altLang="en-US" dirty="0"/>
              <a:t>第三个陷阱是忽视连贯性，创意元素之间缺乏关联和统一性。解决方法是确保各元素间有逻辑关联和主题一致，例如不要随机堆砌元素，而是围绕核心主题组织创意，确保整体协调。</a:t>
            </a:r>
            <a:endParaRPr lang="zh-CN" altLang="en-US" dirty="0"/>
          </a:p>
          <a:p>
            <a:r>
              <a:rPr lang="zh-CN" altLang="en-US" dirty="0"/>
              <a:t>第四个陷阱是跳过铺垫，直接要求高级创意而缺乏基础构建。解决方法是采用渐进式创意过程，先基础后复杂，例如先构建角色和世界观，再发展复杂情节，让创意有机发展。</a:t>
            </a:r>
            <a:endParaRPr lang="zh-CN" altLang="en-US" dirty="0"/>
          </a:p>
          <a:p>
            <a:r>
              <a:rPr lang="zh-CN" altLang="en-US" dirty="0"/>
              <a:t>避免这些陷阱，将帮助你构建更有效的创意型提示词，激发</a:t>
            </a:r>
            <a:r>
              <a:rPr lang="en-US" altLang="zh-CN" dirty="0"/>
              <a:t>AI</a:t>
            </a:r>
            <a:r>
              <a:rPr lang="zh-CN" altLang="en-US" dirty="0"/>
              <a:t>的最佳创意潜能，获得既有创新性又有针对性的创意成果。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现在我们进入提示词优化的方法论部分。优化提示词是一个持续改进的过程，遵循一些核心原则可以帮助我们更有效地进行这一过程。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/>
          </p:nvPr>
        </p:nvSpPr>
        <p:spPr>
          <a:xfrm>
            <a:off x="794420" y="6290400"/>
            <a:ext cx="6355358" cy="5146691"/>
          </a:xfrm>
          <a:prstGeom prst="rect">
            <a:avLst/>
          </a:prstGeom>
        </p:spPr>
        <p:txBody>
          <a:bodyPr/>
          <a:p>
            <a:r>
              <a:rPr lang="zh-CN" altLang="en-US"/>
              <a:t>提示词的本质，</a:t>
            </a:r>
            <a:r>
              <a:rPr lang="zh-CN" altLang="en-US"/>
              <a:t>就是为</a:t>
            </a:r>
            <a:r>
              <a:rPr lang="en-US" altLang="zh-CN"/>
              <a:t>AI</a:t>
            </a:r>
            <a:r>
              <a:rPr lang="zh-CN" altLang="en-US"/>
              <a:t>提供完整上下文的指令集</a:t>
            </a:r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首先是</a:t>
            </a:r>
            <a:r>
              <a:rPr lang="en-US" altLang="zh-CN" dirty="0"/>
              <a:t>"</a:t>
            </a:r>
            <a:r>
              <a:rPr lang="zh-CN" altLang="en-US" dirty="0"/>
              <a:t>清晰</a:t>
            </a:r>
            <a:r>
              <a:rPr lang="en-US" altLang="zh-CN" dirty="0"/>
              <a:t> &gt; </a:t>
            </a:r>
            <a:r>
              <a:rPr lang="zh-CN" altLang="en-US" dirty="0"/>
              <a:t>冗长</a:t>
            </a:r>
            <a:r>
              <a:rPr lang="en-US" altLang="zh-CN" dirty="0"/>
              <a:t>"</a:t>
            </a:r>
            <a:r>
              <a:rPr lang="zh-CN" altLang="en-US" dirty="0"/>
              <a:t>原则。在提示词中，我们应该专注于核心信息，去除冗余内容。例如，不要使用</a:t>
            </a:r>
            <a:r>
              <a:rPr lang="en-US" altLang="zh-CN" dirty="0"/>
              <a:t>"</a:t>
            </a:r>
            <a:r>
              <a:rPr lang="zh-CN" altLang="en-US" dirty="0"/>
              <a:t>我想要你帮我写一篇关于人工智能的文章，内容要全面且详细</a:t>
            </a:r>
            <a:r>
              <a:rPr lang="en-US" altLang="zh-CN" dirty="0"/>
              <a:t>"</a:t>
            </a:r>
            <a:r>
              <a:rPr lang="zh-CN" altLang="en-US" dirty="0"/>
              <a:t>这样模糊的表述，而是使用</a:t>
            </a:r>
            <a:r>
              <a:rPr lang="en-US" altLang="zh-CN" dirty="0"/>
              <a:t>"</a:t>
            </a:r>
            <a:r>
              <a:rPr lang="zh-CN" altLang="en-US" dirty="0"/>
              <a:t>分析</a:t>
            </a:r>
            <a:r>
              <a:rPr lang="en-US" altLang="zh-CN" dirty="0"/>
              <a:t>AI</a:t>
            </a:r>
            <a:r>
              <a:rPr lang="zh-CN" altLang="en-US" dirty="0"/>
              <a:t>在医疗领域的三大突破</a:t>
            </a:r>
            <a:r>
              <a:rPr lang="en-US" altLang="zh-CN" dirty="0"/>
              <a:t>"</a:t>
            </a:r>
            <a:r>
              <a:rPr lang="zh-CN" altLang="en-US" dirty="0"/>
              <a:t>这样明确的指令。简洁明了的提示词往往能获得更精准的回应。</a:t>
            </a:r>
            <a:endParaRPr lang="zh-CN" altLang="en-US" dirty="0"/>
          </a:p>
          <a:p>
            <a:r>
              <a:rPr lang="zh-CN" altLang="en-US" dirty="0"/>
              <a:t>其次是</a:t>
            </a:r>
            <a:r>
              <a:rPr lang="en-US" altLang="zh-CN" dirty="0"/>
              <a:t>"</a:t>
            </a:r>
            <a:r>
              <a:rPr lang="zh-CN" altLang="en-US" dirty="0"/>
              <a:t>对话</a:t>
            </a:r>
            <a:r>
              <a:rPr lang="en-US" altLang="zh-CN" dirty="0"/>
              <a:t> &gt; </a:t>
            </a:r>
            <a:r>
              <a:rPr lang="zh-CN" altLang="en-US" dirty="0"/>
              <a:t>命令</a:t>
            </a:r>
            <a:r>
              <a:rPr lang="en-US" altLang="zh-CN" dirty="0"/>
              <a:t>"</a:t>
            </a:r>
            <a:r>
              <a:rPr lang="zh-CN" altLang="en-US" dirty="0"/>
              <a:t>原则。建立互动的交流方式，避免生硬指令，能够获得更好的结果。例如，不要直接说</a:t>
            </a:r>
            <a:r>
              <a:rPr lang="en-US" altLang="zh-CN" dirty="0"/>
              <a:t>"</a:t>
            </a:r>
            <a:r>
              <a:rPr lang="zh-CN" altLang="en-US" dirty="0"/>
              <a:t>生成</a:t>
            </a:r>
            <a:r>
              <a:rPr lang="en-US" altLang="zh-CN" dirty="0"/>
              <a:t>5</a:t>
            </a:r>
            <a:r>
              <a:rPr lang="zh-CN" altLang="en-US" dirty="0"/>
              <a:t>个营销标语</a:t>
            </a:r>
            <a:r>
              <a:rPr lang="en-US" altLang="zh-CN" dirty="0"/>
              <a:t>"</a:t>
            </a:r>
            <a:r>
              <a:rPr lang="zh-CN" altLang="en-US" dirty="0"/>
              <a:t>，而是</a:t>
            </a:r>
            <a:r>
              <a:rPr lang="en-US" altLang="zh-CN" dirty="0"/>
              <a:t>"</a:t>
            </a:r>
            <a:r>
              <a:rPr lang="zh-CN" altLang="en-US" dirty="0"/>
              <a:t>我们正在为环保产品寻找吸引年轻人的标语，有什么创意建议？</a:t>
            </a:r>
            <a:r>
              <a:rPr lang="en-US" altLang="zh-CN" dirty="0"/>
              <a:t>"</a:t>
            </a:r>
            <a:r>
              <a:rPr lang="zh-CN" altLang="en-US" dirty="0"/>
              <a:t>这种对话式的提问更自然，也更容易获得高质量回应。</a:t>
            </a:r>
            <a:endParaRPr lang="zh-CN" altLang="en-US" dirty="0"/>
          </a:p>
          <a:p>
            <a:r>
              <a:rPr lang="zh-CN" altLang="en-US" dirty="0"/>
              <a:t>第三是</a:t>
            </a:r>
            <a:r>
              <a:rPr lang="en-US" altLang="zh-CN" dirty="0"/>
              <a:t>"</a:t>
            </a:r>
            <a:r>
              <a:rPr lang="zh-CN" altLang="en-US" dirty="0"/>
              <a:t>循序渐进</a:t>
            </a:r>
            <a:r>
              <a:rPr lang="en-US" altLang="zh-CN" dirty="0"/>
              <a:t> &gt; </a:t>
            </a:r>
            <a:r>
              <a:rPr lang="zh-CN" altLang="en-US" dirty="0"/>
              <a:t>一次到位</a:t>
            </a:r>
            <a:r>
              <a:rPr lang="en-US" altLang="zh-CN" dirty="0"/>
              <a:t>"</a:t>
            </a:r>
            <a:r>
              <a:rPr lang="zh-CN" altLang="en-US" dirty="0"/>
              <a:t>原则。通过多轮对话逐步优化，而非试图一步完成。先获取初步方案，再提供反馈，逐步完善，这种迭代式的方法通常比试图一次性获得完美结果更有效。</a:t>
            </a:r>
            <a:endParaRPr lang="zh-CN" altLang="en-US" dirty="0"/>
          </a:p>
          <a:p>
            <a:r>
              <a:rPr lang="zh-CN" altLang="en-US" dirty="0"/>
              <a:t>最后是</a:t>
            </a:r>
            <a:r>
              <a:rPr lang="en-US" altLang="zh-CN" dirty="0"/>
              <a:t>"</a:t>
            </a:r>
            <a:r>
              <a:rPr lang="zh-CN" altLang="en-US" dirty="0"/>
              <a:t>及时反馈</a:t>
            </a:r>
            <a:r>
              <a:rPr lang="en-US" altLang="zh-CN" dirty="0"/>
              <a:t> &gt; </a:t>
            </a:r>
            <a:r>
              <a:rPr lang="zh-CN" altLang="en-US" dirty="0"/>
              <a:t>被动接受</a:t>
            </a:r>
            <a:r>
              <a:rPr lang="en-US" altLang="zh-CN" dirty="0"/>
              <a:t>"</a:t>
            </a:r>
            <a:r>
              <a:rPr lang="zh-CN" altLang="en-US" dirty="0"/>
              <a:t>原则。积极评估结果并提供具体反馈，例如</a:t>
            </a:r>
            <a:r>
              <a:rPr lang="en-US" altLang="zh-CN" dirty="0"/>
              <a:t>"</a:t>
            </a:r>
            <a:r>
              <a:rPr lang="zh-CN" altLang="en-US" dirty="0"/>
              <a:t>这个方案的市场分析很好，但缺少实施步骤，能否补充？</a:t>
            </a:r>
            <a:r>
              <a:rPr lang="en-US" altLang="zh-CN" dirty="0"/>
              <a:t>"</a:t>
            </a:r>
            <a:r>
              <a:rPr lang="zh-CN" altLang="en-US" dirty="0"/>
              <a:t>而非简单接受或否定结果。及时、具体的反馈是优化过程中的关键环节。</a:t>
            </a:r>
            <a:endParaRPr lang="zh-CN" altLang="en-US" dirty="0"/>
          </a:p>
          <a:p>
            <a:r>
              <a:rPr lang="zh-CN" altLang="en-US" dirty="0"/>
              <a:t>这些原则不仅适用于单次提示词的优化，也适用于整个提示词使用过程的持续改进。将它们融入到你的日常实践中，将显著提升</a:t>
            </a:r>
            <a:r>
              <a:rPr lang="en-US" altLang="zh-CN" dirty="0"/>
              <a:t>AI</a:t>
            </a:r>
            <a:r>
              <a:rPr lang="zh-CN" altLang="en-US" dirty="0"/>
              <a:t>输出的质量和相关性。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在优化提示词之前，我们首先需要准确识别问题类型。提示词问题主要可以分为三类，每类问题需要不同的解决方案。</a:t>
            </a:r>
            <a:endParaRPr lang="zh-CN" altLang="en-US" dirty="0"/>
          </a:p>
          <a:p>
            <a:r>
              <a:rPr lang="zh-CN" altLang="en-US" dirty="0"/>
              <a:t>准确度问题表现为输出内容与事实不符或存在逻辑错误。这类问题通常是因为提示词缺乏必要的背景信息或参考标准。解决方法是提供可靠的参考信息，明确验证标准。例如，使用</a:t>
            </a:r>
            <a:r>
              <a:rPr lang="en-US" altLang="zh-CN" dirty="0"/>
              <a:t>"</a:t>
            </a:r>
            <a:r>
              <a:rPr lang="zh-CN" altLang="en-US" dirty="0"/>
              <a:t>根据最新的</a:t>
            </a:r>
            <a:r>
              <a:rPr lang="en-US" altLang="zh-CN" dirty="0"/>
              <a:t>2024</a:t>
            </a:r>
            <a:r>
              <a:rPr lang="zh-CN" altLang="en-US" dirty="0"/>
              <a:t>年</a:t>
            </a:r>
            <a:r>
              <a:rPr lang="en-US" altLang="zh-CN" dirty="0"/>
              <a:t>WHO</a:t>
            </a:r>
            <a:r>
              <a:rPr lang="zh-CN" altLang="en-US" dirty="0"/>
              <a:t>数据分析健康趋势</a:t>
            </a:r>
            <a:r>
              <a:rPr lang="en-US" altLang="zh-CN" dirty="0"/>
              <a:t>"</a:t>
            </a:r>
            <a:r>
              <a:rPr lang="zh-CN" altLang="en-US" dirty="0"/>
              <a:t>这样的表述，确保</a:t>
            </a:r>
            <a:r>
              <a:rPr lang="en-US" altLang="zh-CN" dirty="0"/>
              <a:t>AI</a:t>
            </a:r>
            <a:r>
              <a:rPr lang="zh-CN" altLang="en-US" dirty="0"/>
              <a:t>基于准确的信息源。</a:t>
            </a:r>
            <a:endParaRPr lang="zh-CN" altLang="en-US" dirty="0"/>
          </a:p>
          <a:p>
            <a:r>
              <a:rPr lang="zh-CN" altLang="en-US" dirty="0"/>
              <a:t>相关度问题表现为输出内容偏离核心需求或重点不突出。这类问题通常是因为目标不明确或存在多重解释空间。解决方法是明确优先级和核心关注点。例如，使用</a:t>
            </a:r>
            <a:r>
              <a:rPr lang="en-US" altLang="zh-CN" dirty="0"/>
              <a:t>"</a:t>
            </a:r>
            <a:r>
              <a:rPr lang="zh-CN" altLang="en-US" dirty="0"/>
              <a:t>分析远程工作趋势，重点关注生产力和员工满意度影响</a:t>
            </a:r>
            <a:r>
              <a:rPr lang="en-US" altLang="zh-CN" dirty="0"/>
              <a:t>"</a:t>
            </a:r>
            <a:r>
              <a:rPr lang="zh-CN" altLang="en-US" dirty="0"/>
              <a:t>这样的表述，明确分析重点。</a:t>
            </a:r>
            <a:endParaRPr lang="zh-CN" altLang="en-US" dirty="0"/>
          </a:p>
          <a:p>
            <a:r>
              <a:rPr lang="zh-CN" altLang="en-US" dirty="0"/>
              <a:t>深度问题表现为输出内容过于表面，缺乏深入分析。这类问题通常是因为未指明期望的分析深度和思考层次。解决方法是明确要求深度思考和多层次分析。例如，使用</a:t>
            </a:r>
            <a:r>
              <a:rPr lang="en-US" altLang="zh-CN" dirty="0"/>
              <a:t>"</a:t>
            </a:r>
            <a:r>
              <a:rPr lang="zh-CN" altLang="en-US" dirty="0"/>
              <a:t>深入分析这一趋势的长期影响，考虑经济、社会和心理层面</a:t>
            </a:r>
            <a:r>
              <a:rPr lang="en-US" altLang="zh-CN" dirty="0"/>
              <a:t>"</a:t>
            </a:r>
            <a:r>
              <a:rPr lang="zh-CN" altLang="en-US" dirty="0"/>
              <a:t>这样的表述，引导更深入的思考。</a:t>
            </a:r>
            <a:endParaRPr lang="zh-CN" altLang="en-US" dirty="0"/>
          </a:p>
          <a:p>
            <a:r>
              <a:rPr lang="zh-CN" altLang="en-US" dirty="0"/>
              <a:t>当你遇到提示词问题时，可以遵循这个诊断流程：首先识别问题类型，然后分析根本原因，接着针对性调整提示词，最后测试并验证效果。这个系统化的方法可以帮助你快速定位并解决提示词问题。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在优化提示词的过程中，我们需要关注四个关键检查点，确保提示词的全面有效。</a:t>
            </a:r>
            <a:endParaRPr lang="zh-CN" altLang="en-US" dirty="0"/>
          </a:p>
          <a:p>
            <a:r>
              <a:rPr lang="zh-CN" altLang="en-US" dirty="0"/>
              <a:t>第一个检查点是输出质量，评估内容生成的整体质量和准确性。关键问题是：内容是否准确、全面、有深度？如果发现问题，优化方向是增加参考标准，明确质量要求。例如，</a:t>
            </a:r>
            <a:r>
              <a:rPr lang="en-US" altLang="zh-CN" dirty="0"/>
              <a:t>"</a:t>
            </a:r>
            <a:r>
              <a:rPr lang="zh-CN" altLang="en-US" dirty="0"/>
              <a:t>确保分析基于最新研究数据，包含多角度观点</a:t>
            </a:r>
            <a:r>
              <a:rPr lang="en-US" altLang="zh-CN" dirty="0"/>
              <a:t>"</a:t>
            </a:r>
            <a:r>
              <a:rPr lang="zh-CN" altLang="en-US" dirty="0"/>
              <a:t>这样的表述可以提高输出质量。</a:t>
            </a:r>
            <a:endParaRPr lang="zh-CN" altLang="en-US" dirty="0"/>
          </a:p>
          <a:p>
            <a:r>
              <a:rPr lang="zh-CN" altLang="en-US" dirty="0"/>
              <a:t>第二个检查点是目标符合度，确认输出是否精准匹配预期目标。关键问题是：结果是否解决了核心需求？如果发现偏离，优化方向是明确优先级，突出核心目标。例如，</a:t>
            </a:r>
            <a:r>
              <a:rPr lang="en-US" altLang="zh-CN" dirty="0"/>
              <a:t>"</a:t>
            </a:r>
            <a:r>
              <a:rPr lang="zh-CN" altLang="en-US" dirty="0"/>
              <a:t>重点分析成本效益，其他因素可简要提及</a:t>
            </a:r>
            <a:r>
              <a:rPr lang="en-US" altLang="zh-CN" dirty="0"/>
              <a:t>"</a:t>
            </a:r>
            <a:r>
              <a:rPr lang="zh-CN" altLang="en-US" dirty="0"/>
              <a:t>这样的表述可以提高目标符合度。</a:t>
            </a:r>
            <a:endParaRPr lang="zh-CN" altLang="en-US" dirty="0"/>
          </a:p>
          <a:p>
            <a:r>
              <a:rPr lang="zh-CN" altLang="en-US" dirty="0"/>
              <a:t>第三个检查点是效率提升，分析流程优化和时间节约。关键问题是：是否用最简洁的提示获得最佳结果？如果发现冗余，优化方向是精简提示词，去除冗余内容。将冗长提示简化为核心要素，保留关键限定条件，可以提高效率。</a:t>
            </a:r>
            <a:endParaRPr lang="zh-CN" altLang="en-US" dirty="0"/>
          </a:p>
          <a:p>
            <a:r>
              <a:rPr lang="zh-CN" altLang="en-US" dirty="0"/>
              <a:t>第四个检查点是稳定性，验证系统运行的一致性和可靠性。关键问题是：相同提示是否能获得稳定质量的输出？如果发现不稳定，优化方向是增加约束条件，规范输出格式。例如，</a:t>
            </a:r>
            <a:r>
              <a:rPr lang="en-US" altLang="zh-CN" dirty="0"/>
              <a:t>"</a:t>
            </a:r>
            <a:r>
              <a:rPr lang="zh-CN" altLang="en-US" dirty="0"/>
              <a:t>每次分析必须包含数据支持、多角度分析和具体建议</a:t>
            </a:r>
            <a:r>
              <a:rPr lang="en-US" altLang="zh-CN" dirty="0"/>
              <a:t>"</a:t>
            </a:r>
            <a:r>
              <a:rPr lang="zh-CN" altLang="en-US" dirty="0"/>
              <a:t>这样的表述可以提高输出稳定性。</a:t>
            </a:r>
            <a:endParaRPr lang="zh-CN" altLang="en-US" dirty="0"/>
          </a:p>
          <a:p>
            <a:r>
              <a:rPr lang="zh-CN" altLang="en-US" dirty="0"/>
              <a:t>通过这四个检查点的系统评估，你可以全面优化提示词，确保它在各个维度都达到最佳效果。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在提示词优化的过程中，我们可以使用四种强大的方法，它们构成了我们的</a:t>
            </a:r>
            <a:r>
              <a:rPr lang="en-US" altLang="zh-CN" dirty="0"/>
              <a:t>"</a:t>
            </a:r>
            <a:r>
              <a:rPr lang="zh-CN" altLang="en-US" dirty="0"/>
              <a:t>优化工具箱</a:t>
            </a:r>
            <a:r>
              <a:rPr lang="en-US" altLang="zh-CN" dirty="0"/>
              <a:t>"</a:t>
            </a:r>
            <a:r>
              <a:rPr lang="zh-CN" altLang="en-US" dirty="0"/>
              <a:t>。</a:t>
            </a:r>
            <a:endParaRPr lang="zh-CN" altLang="en-US" dirty="0"/>
          </a:p>
          <a:p>
            <a:r>
              <a:rPr lang="en-US" altLang="zh-CN" dirty="0"/>
              <a:t>A/B</a:t>
            </a:r>
            <a:r>
              <a:rPr lang="zh-CN" altLang="en-US" dirty="0"/>
              <a:t>测试是对比不同版本效果的方法。具体做法是创建两个略有不同的提示词版本，对比结果。这种方法特别适用于当你不确定哪种表达方式更有效时。例如，你可以测试</a:t>
            </a:r>
            <a:r>
              <a:rPr lang="en-US" altLang="zh-CN" dirty="0"/>
              <a:t>"</a:t>
            </a:r>
            <a:r>
              <a:rPr lang="zh-CN" altLang="en-US" dirty="0"/>
              <a:t>详细分析</a:t>
            </a:r>
            <a:r>
              <a:rPr lang="en-US" altLang="zh-CN" dirty="0"/>
              <a:t>"vs"</a:t>
            </a:r>
            <a:r>
              <a:rPr lang="zh-CN" altLang="en-US" dirty="0"/>
              <a:t>深入探讨</a:t>
            </a:r>
            <a:r>
              <a:rPr lang="en-US" altLang="zh-CN" dirty="0"/>
              <a:t>"</a:t>
            </a:r>
            <a:r>
              <a:rPr lang="zh-CN" altLang="en-US" dirty="0"/>
              <a:t>哪种表述更能获得深度内容，通过对比找出更有效的表达方式。</a:t>
            </a:r>
            <a:endParaRPr lang="zh-CN" altLang="en-US" dirty="0"/>
          </a:p>
          <a:p>
            <a:r>
              <a:rPr lang="zh-CN" altLang="en-US" dirty="0"/>
              <a:t>渐进式调优是逐步添加约束条件的方法。具体做法是从简单提示开始，逐步增加细节和要求。这种方法特别适用于复杂任务需要多重要求时。例如，你可以先获取基础分析，再增加行业特定要求，最后添加格式规范，通过逐步完善获得理想结果。</a:t>
            </a:r>
            <a:endParaRPr lang="zh-CN" altLang="en-US" dirty="0"/>
          </a:p>
          <a:p>
            <a:r>
              <a:rPr lang="zh-CN" altLang="en-US" dirty="0"/>
              <a:t>反向分析是从结果推导最佳提示的方法。具体做法是分析成功案例，提取关键提示元素。这种方法特别适用于有理想输出样本但不知如何复制时。例如，你可以研究高质量报告，分析可能的提示词构成，从成功结果反推有效提示。</a:t>
            </a:r>
            <a:endParaRPr lang="zh-CN" altLang="en-US" dirty="0"/>
          </a:p>
          <a:p>
            <a:r>
              <a:rPr lang="zh-CN" altLang="en-US" dirty="0"/>
              <a:t>模块化优化是分块改进后整合的方法。具体做法是将复杂提示拆分为独立模块，分别优化后组合。这种方法特别适用于多维度、多步骤的复杂任务。例如，你可以分别优化背景描述、任务要求、格式规范，再整合成完整提示，通过模块化管理复杂提示。</a:t>
            </a:r>
            <a:endParaRPr lang="zh-CN" altLang="en-US" dirty="0"/>
          </a:p>
          <a:p>
            <a:r>
              <a:rPr lang="zh-CN" altLang="en-US" dirty="0"/>
              <a:t>这四种方法可以单独使用，也可以组合应用，根据具体优化需求灵活选择。掌握这些工具，将帮助你系统化地提升提示词质量。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一个有趣且高效的方法是让</a:t>
            </a:r>
            <a:r>
              <a:rPr lang="en-US" altLang="zh-CN" dirty="0"/>
              <a:t>AI</a:t>
            </a:r>
            <a:r>
              <a:rPr lang="zh-CN" altLang="en-US" dirty="0"/>
              <a:t>帮助你优化提示词。这种</a:t>
            </a:r>
            <a:r>
              <a:rPr lang="en-US" altLang="zh-CN" dirty="0"/>
              <a:t>"</a:t>
            </a:r>
            <a:r>
              <a:rPr lang="zh-CN" altLang="en-US" dirty="0"/>
              <a:t>元提示</a:t>
            </a:r>
            <a:r>
              <a:rPr lang="en-US" altLang="zh-CN" dirty="0"/>
              <a:t>"</a:t>
            </a:r>
            <a:r>
              <a:rPr lang="zh-CN" altLang="en-US" dirty="0"/>
              <a:t>方法可以充分利用</a:t>
            </a:r>
            <a:r>
              <a:rPr lang="en-US" altLang="zh-CN" dirty="0"/>
              <a:t>AI</a:t>
            </a:r>
            <a:r>
              <a:rPr lang="zh-CN" altLang="en-US" dirty="0"/>
              <a:t>的分析能力，提升提示词质量。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分析潜在问题是一种常用策略，使用提示</a:t>
            </a:r>
            <a:r>
              <a:rPr lang="en-US" altLang="zh-CN" dirty="0"/>
              <a:t>"</a:t>
            </a:r>
            <a:r>
              <a:rPr lang="zh-CN" altLang="en-US" dirty="0"/>
              <a:t>分析这个提示词的潜在问题和改进空间</a:t>
            </a:r>
            <a:r>
              <a:rPr lang="en-US" altLang="zh-CN" dirty="0"/>
              <a:t>"</a:t>
            </a:r>
            <a:r>
              <a:rPr lang="zh-CN" altLang="en-US" dirty="0"/>
              <a:t>。这种方法适用于当提示词效果不佳但不确定原因时。例如，</a:t>
            </a:r>
            <a:r>
              <a:rPr lang="en-US" altLang="zh-CN" dirty="0"/>
              <a:t>"</a:t>
            </a:r>
            <a:r>
              <a:rPr lang="zh-CN" altLang="en-US" dirty="0"/>
              <a:t>请分析以下提示词的问题：</a:t>
            </a:r>
            <a:r>
              <a:rPr lang="en-US" altLang="zh-CN" dirty="0"/>
              <a:t>'</a:t>
            </a:r>
            <a:r>
              <a:rPr lang="zh-CN" altLang="en-US" dirty="0"/>
              <a:t>写一篇关于环保的文章</a:t>
            </a:r>
            <a:r>
              <a:rPr lang="en-US" altLang="zh-CN" dirty="0"/>
              <a:t>'"</a:t>
            </a:r>
            <a:r>
              <a:rPr lang="zh-CN" altLang="en-US" dirty="0"/>
              <a:t>。</a:t>
            </a:r>
            <a:r>
              <a:rPr lang="en-US" altLang="zh-CN" dirty="0"/>
              <a:t>AI</a:t>
            </a:r>
            <a:r>
              <a:rPr lang="zh-CN" altLang="en-US" dirty="0"/>
              <a:t>可以识别出这个提示词的模糊性、结构问题和缺失元素，提供有针对性的改进建议。</a:t>
            </a:r>
            <a:endParaRPr lang="zh-CN" altLang="en-US" dirty="0"/>
          </a:p>
          <a:p>
            <a:r>
              <a:rPr lang="zh-CN" altLang="en-US" dirty="0"/>
              <a:t>情境测试是另一种有效策略，使用提示</a:t>
            </a:r>
            <a:r>
              <a:rPr lang="en-US" altLang="zh-CN" dirty="0"/>
              <a:t>"</a:t>
            </a:r>
            <a:r>
              <a:rPr lang="zh-CN" altLang="en-US" dirty="0"/>
              <a:t>在不同场景下测试这个提示词的效果</a:t>
            </a:r>
            <a:r>
              <a:rPr lang="en-US" altLang="zh-CN" dirty="0"/>
              <a:t>"</a:t>
            </a:r>
            <a:r>
              <a:rPr lang="zh-CN" altLang="en-US" dirty="0"/>
              <a:t>。这种方法适用于需要验证提示词在多种情况下的适用性时。例如，</a:t>
            </a:r>
            <a:r>
              <a:rPr lang="en-US" altLang="zh-CN" dirty="0"/>
              <a:t>"</a:t>
            </a:r>
            <a:r>
              <a:rPr lang="zh-CN" altLang="en-US" dirty="0"/>
              <a:t>测试这个提示在技术和非技术受众场景下的效果</a:t>
            </a:r>
            <a:r>
              <a:rPr lang="en-US" altLang="zh-CN" dirty="0"/>
              <a:t>"</a:t>
            </a:r>
            <a:r>
              <a:rPr lang="zh-CN" altLang="en-US" dirty="0"/>
              <a:t>。通过这种方法，你可以发现提示词的适用范围和局限性。</a:t>
            </a:r>
            <a:endParaRPr lang="zh-CN" altLang="en-US" dirty="0"/>
          </a:p>
          <a:p>
            <a:r>
              <a:rPr lang="zh-CN" altLang="en-US" dirty="0"/>
              <a:t>交互改进是一种深入策略，使用提示</a:t>
            </a:r>
            <a:r>
              <a:rPr lang="en-US" altLang="zh-CN" dirty="0"/>
              <a:t>"</a:t>
            </a:r>
            <a:r>
              <a:rPr lang="zh-CN" altLang="en-US" dirty="0"/>
              <a:t>让我们一步步优化这个提示词</a:t>
            </a:r>
            <a:r>
              <a:rPr lang="en-US" altLang="zh-CN" dirty="0"/>
              <a:t>"</a:t>
            </a:r>
            <a:r>
              <a:rPr lang="zh-CN" altLang="en-US" dirty="0"/>
              <a:t>。这种方法适用于需要系统性改进复杂提示词时。例如，</a:t>
            </a:r>
            <a:r>
              <a:rPr lang="en-US" altLang="zh-CN" dirty="0"/>
              <a:t>"</a:t>
            </a:r>
            <a:r>
              <a:rPr lang="zh-CN" altLang="en-US" dirty="0"/>
              <a:t>我们来逐步改进这个市场分析提示，先看背景部分</a:t>
            </a:r>
            <a:r>
              <a:rPr lang="en-US" altLang="zh-CN" dirty="0"/>
              <a:t>..."</a:t>
            </a:r>
            <a:r>
              <a:rPr lang="zh-CN" altLang="en-US" dirty="0"/>
              <a:t>。通过引导式对话，你可以获得深入的优化建议。</a:t>
            </a:r>
            <a:endParaRPr lang="zh-CN" altLang="en-US" dirty="0"/>
          </a:p>
          <a:p>
            <a:r>
              <a:rPr lang="zh-CN" altLang="en-US" dirty="0"/>
              <a:t>效果评估是一种总结策略，使用提示</a:t>
            </a:r>
            <a:r>
              <a:rPr lang="en-US" altLang="zh-CN" dirty="0"/>
              <a:t>"</a:t>
            </a:r>
            <a:r>
              <a:rPr lang="zh-CN" altLang="en-US" dirty="0"/>
              <a:t>评估优化前后的具体改善</a:t>
            </a:r>
            <a:r>
              <a:rPr lang="en-US" altLang="zh-CN" dirty="0"/>
              <a:t>"</a:t>
            </a:r>
            <a:r>
              <a:rPr lang="zh-CN" altLang="en-US" dirty="0"/>
              <a:t>。这种方法适用于需要客观衡量优化效果时。例如，</a:t>
            </a:r>
            <a:r>
              <a:rPr lang="en-US" altLang="zh-CN" dirty="0"/>
              <a:t>"</a:t>
            </a:r>
            <a:r>
              <a:rPr lang="zh-CN" altLang="en-US" dirty="0"/>
              <a:t>对比原始提示和优化版本在准确性、相关性和深度上的差异</a:t>
            </a:r>
            <a:r>
              <a:rPr lang="en-US" altLang="zh-CN" dirty="0"/>
              <a:t>"</a:t>
            </a:r>
            <a:r>
              <a:rPr lang="zh-CN" altLang="en-US" dirty="0"/>
              <a:t>。通过这种方法，你可以获得基于标准的客观评估。</a:t>
            </a:r>
            <a:endParaRPr lang="zh-CN" altLang="en-US" dirty="0"/>
          </a:p>
          <a:p>
            <a:r>
              <a:rPr lang="zh-CN" altLang="en-US" dirty="0"/>
              <a:t>这些策略展示了一个重要理念：</a:t>
            </a:r>
            <a:r>
              <a:rPr lang="en-US" altLang="zh-CN" dirty="0"/>
              <a:t>AI</a:t>
            </a:r>
            <a:r>
              <a:rPr lang="zh-CN" altLang="en-US" dirty="0"/>
              <a:t>不仅是提示词的接收者，也可以成为提示词优化的助手。通过与</a:t>
            </a:r>
            <a:r>
              <a:rPr lang="en-US" altLang="zh-CN" dirty="0"/>
              <a:t>AI</a:t>
            </a:r>
            <a:r>
              <a:rPr lang="zh-CN" altLang="en-US" dirty="0"/>
              <a:t>的协作，你可以更快、更有效地提升提示词质量。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/>
          </p:nvPr>
        </p:nvSpPr>
        <p:spPr>
          <a:xfrm>
            <a:off x="794420" y="6290400"/>
            <a:ext cx="6355358" cy="5146691"/>
          </a:xfrm>
          <a:prstGeom prst="rect">
            <a:avLst/>
          </a:prstGeom>
        </p:spPr>
        <p:txBody>
          <a:bodyPr/>
          <a:p>
            <a:r>
              <a:rPr lang="zh-CN" altLang="en-US"/>
              <a:t>让我们通过一个实际案例，来看看提示词优化的完整过程。这个案例展示了如何将一个简单提示词逐步优化为高效提示词。</a:t>
            </a:r>
            <a:endParaRPr lang="zh-CN" altLang="en-US"/>
          </a:p>
          <a:p>
            <a:r>
              <a:rPr lang="zh-CN" altLang="en-US"/>
              <a:t>这个提示词存在多个问题：缺乏具体目标和受众定义、没有内容范围和深度要求、缺少格式和结构指导、没有独特视角或价值主张。这样的提示词很难获得有针对性的高质量内容。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/>
          </p:nvPr>
        </p:nvSpPr>
        <p:spPr>
          <a:xfrm>
            <a:off x="794420" y="6290400"/>
            <a:ext cx="6355358" cy="5146691"/>
          </a:xfrm>
          <a:prstGeom prst="rect">
            <a:avLst/>
          </a:prstGeom>
        </p:spPr>
        <p:txBody>
          <a:bodyPr/>
          <a:p>
            <a:r>
              <a:rPr lang="zh-CN" altLang="en-US"/>
              <a:t>优化过程分为五个步骤：首先是明确目标和受众，将提示词修改为</a:t>
            </a:r>
            <a:r>
              <a:rPr lang="en-US" altLang="zh-CN"/>
              <a:t>"</a:t>
            </a:r>
            <a:r>
              <a:rPr lang="zh-CN" altLang="en-US"/>
              <a:t>为人力资源管理者撰写关于远程工作的指南</a:t>
            </a:r>
            <a:r>
              <a:rPr lang="en-US" altLang="zh-CN"/>
              <a:t>"</a:t>
            </a:r>
            <a:r>
              <a:rPr lang="zh-CN" altLang="en-US"/>
              <a:t>，明确了文章的目的和目标读者。其次是添加具体内容要求，进一步修改为</a:t>
            </a:r>
            <a:r>
              <a:rPr lang="en-US" altLang="zh-CN"/>
              <a:t>"</a:t>
            </a:r>
            <a:r>
              <a:rPr lang="zh-CN" altLang="en-US"/>
              <a:t>重点分析远程工作对团队协作、员工绩效和企业文化的影响</a:t>
            </a:r>
            <a:r>
              <a:rPr lang="en-US" altLang="zh-CN"/>
              <a:t>"</a:t>
            </a:r>
            <a:r>
              <a:rPr lang="zh-CN" altLang="en-US"/>
              <a:t>，明确了内容焦点。第三步是增加数据和证据要求，修改为</a:t>
            </a:r>
            <a:r>
              <a:rPr lang="en-US" altLang="zh-CN"/>
              <a:t>"</a:t>
            </a:r>
            <a:r>
              <a:rPr lang="zh-CN" altLang="en-US"/>
              <a:t>引用</a:t>
            </a:r>
            <a:r>
              <a:rPr lang="en-US" altLang="zh-CN"/>
              <a:t>2022-2024</a:t>
            </a:r>
            <a:r>
              <a:rPr lang="zh-CN" altLang="en-US"/>
              <a:t>年间的研究数据和案例</a:t>
            </a:r>
            <a:r>
              <a:rPr lang="en-US" altLang="zh-CN"/>
              <a:t>"</a:t>
            </a:r>
            <a:r>
              <a:rPr lang="zh-CN" altLang="en-US"/>
              <a:t>，提高内容可信度。第四步是规定输出格式和结构，修改为</a:t>
            </a:r>
            <a:r>
              <a:rPr lang="en-US" altLang="zh-CN"/>
              <a:t>"</a:t>
            </a:r>
            <a:r>
              <a:rPr lang="zh-CN" altLang="en-US"/>
              <a:t>以实用指南形式呈现，包含问题分析、解决方案和实施步骤</a:t>
            </a:r>
            <a:r>
              <a:rPr lang="en-US" altLang="zh-CN"/>
              <a:t>"</a:t>
            </a:r>
            <a:r>
              <a:rPr lang="zh-CN" altLang="en-US"/>
              <a:t>，明确了内容组织方式。最后是添加独特价值，修改为</a:t>
            </a:r>
            <a:r>
              <a:rPr lang="en-US" altLang="zh-CN"/>
              <a:t>"</a:t>
            </a:r>
            <a:r>
              <a:rPr lang="zh-CN" altLang="en-US"/>
              <a:t>特别关注混合工作模式下的团队建设策略</a:t>
            </a:r>
            <a:r>
              <a:rPr lang="en-US" altLang="zh-CN"/>
              <a:t>"</a:t>
            </a:r>
            <a:r>
              <a:rPr lang="zh-CN" altLang="en-US"/>
              <a:t>，增加了内容的独特视角。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/>
          </p:nvPr>
        </p:nvSpPr>
        <p:spPr>
          <a:xfrm>
            <a:off x="794420" y="6290400"/>
            <a:ext cx="6355358" cy="5146691"/>
          </a:xfrm>
          <a:prstGeom prst="rect">
            <a:avLst/>
          </a:prstGeom>
        </p:spPr>
        <p:txBody>
          <a:bodyPr/>
          <a:p>
            <a:r>
              <a:rPr lang="zh-CN" altLang="en-US"/>
              <a:t>最终优化后的提示词是：</a:t>
            </a:r>
            <a:r>
              <a:rPr lang="en-US" altLang="zh-CN"/>
              <a:t>"</a:t>
            </a:r>
            <a:r>
              <a:rPr lang="zh-CN" altLang="en-US"/>
              <a:t>为人力资源管理者创建一份关于管理混合工作模式团队的实用指南。分析远程工作对团队协作、员工绩效和企业文化的影响，引用</a:t>
            </a:r>
            <a:r>
              <a:rPr lang="en-US" altLang="zh-CN"/>
              <a:t>2022-2024</a:t>
            </a:r>
            <a:r>
              <a:rPr lang="zh-CN" altLang="en-US"/>
              <a:t>年间的研究数据和成功案例。内容应包括：常见挑战分析、实用解决方案和分步实施策略。特别关注如何在混合模式下维持团队凝聚力和企业文化。格式为易于实施的指南，每个部分都应有具体的行动建议。</a:t>
            </a:r>
            <a:r>
              <a:rPr lang="en-US" altLang="zh-CN"/>
              <a:t>"</a:t>
            </a:r>
            <a:endParaRPr lang="en-US" altLang="zh-CN"/>
          </a:p>
          <a:p>
            <a:r>
              <a:rPr lang="zh-CN" altLang="en-US"/>
              <a:t>这个优化过程带来了显著效果：输出质量从泛泛而谈到深入实用；目标符合度从模糊到精准定位；效率提升，一次获得可用内容，减少反复修改；稳定性提高，多次使用能获得一致质量的输出。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在提示词优化的实践中，有三大最佳实践值得特别关注，它们可以帮助你持续提升提示词效果。</a:t>
            </a:r>
            <a:endParaRPr lang="zh-CN" altLang="en-US" dirty="0"/>
          </a:p>
          <a:p>
            <a:r>
              <a:rPr lang="zh-CN" altLang="en-US" dirty="0"/>
              <a:t>第一个最佳实践是保持核心简洁，不断削减非必要元素。具体方法是每次优化都问</a:t>
            </a:r>
            <a:r>
              <a:rPr lang="en-US" altLang="zh-CN" dirty="0"/>
              <a:t>"</a:t>
            </a:r>
            <a:r>
              <a:rPr lang="zh-CN" altLang="en-US" dirty="0"/>
              <a:t>这个元素是否必要？</a:t>
            </a:r>
            <a:r>
              <a:rPr lang="en-US" altLang="zh-CN" dirty="0"/>
              <a:t>"</a:t>
            </a:r>
            <a:r>
              <a:rPr lang="zh-CN" altLang="en-US" dirty="0"/>
              <a:t>，去除那些不直接贡献于目标的内容。这种做法的收益是提高响应速度，减少干扰因素。在实践中，你可以定期审查常用提示词，去除累积的冗余内容。例如，问自己</a:t>
            </a:r>
            <a:r>
              <a:rPr lang="en-US" altLang="zh-CN" dirty="0"/>
              <a:t>"</a:t>
            </a:r>
            <a:r>
              <a:rPr lang="zh-CN" altLang="en-US" dirty="0"/>
              <a:t>这个背景描述能否减少</a:t>
            </a:r>
            <a:r>
              <a:rPr lang="en-US" altLang="zh-CN" dirty="0"/>
              <a:t>50%</a:t>
            </a:r>
            <a:r>
              <a:rPr lang="zh-CN" altLang="en-US" dirty="0"/>
              <a:t>而不影响理解？</a:t>
            </a:r>
            <a:r>
              <a:rPr lang="en-US" altLang="zh-CN" dirty="0"/>
              <a:t>"</a:t>
            </a:r>
            <a:r>
              <a:rPr lang="zh-CN" altLang="en-US" dirty="0"/>
              <a:t>，通过持续精简，保持提示词的高效性。</a:t>
            </a:r>
            <a:endParaRPr lang="zh-CN" altLang="en-US" dirty="0"/>
          </a:p>
          <a:p>
            <a:r>
              <a:rPr lang="zh-CN" altLang="en-US" dirty="0"/>
              <a:t>第二个最佳实践是重视反馈，将每次对话视为优化机会。具体方法是记录并分析每次交互的成功和失败，从中学习。这种做法的收益是持续积累优化经验，形成个人知识库。在实践中，你可以建立提示词效果日志，记录效果和改进点。例如，记录</a:t>
            </a:r>
            <a:r>
              <a:rPr lang="en-US" altLang="zh-CN" dirty="0"/>
              <a:t>"</a:t>
            </a:r>
            <a:r>
              <a:rPr lang="zh-CN" altLang="en-US" dirty="0"/>
              <a:t>这个提示在财务分析中效果好，但在市场分析中效果差</a:t>
            </a:r>
            <a:r>
              <a:rPr lang="en-US" altLang="zh-CN" dirty="0"/>
              <a:t>"</a:t>
            </a:r>
            <a:r>
              <a:rPr lang="zh-CN" altLang="en-US" dirty="0"/>
              <a:t>，通过系统化学习，不断提升提示词技巧。</a:t>
            </a:r>
            <a:endParaRPr lang="zh-CN" altLang="en-US" dirty="0"/>
          </a:p>
          <a:p>
            <a:r>
              <a:rPr lang="zh-CN" altLang="en-US" dirty="0"/>
              <a:t>第三个最佳实践是积累模式，建立个人优化模板库。具体方法是为不同任务类型创建经过验证的模板，便于复用。这种做法的收益是快速复用成功经验，提高效率。在实践中，你可以分类整理高效提示词，形成个人</a:t>
            </a:r>
            <a:r>
              <a:rPr lang="en-US" altLang="zh-CN" dirty="0"/>
              <a:t>"</a:t>
            </a:r>
            <a:r>
              <a:rPr lang="zh-CN" altLang="en-US" dirty="0"/>
              <a:t>提示词食谱</a:t>
            </a:r>
            <a:r>
              <a:rPr lang="en-US" altLang="zh-CN" dirty="0"/>
              <a:t>"</a:t>
            </a:r>
            <a:r>
              <a:rPr lang="zh-CN" altLang="en-US" dirty="0"/>
              <a:t>。例如，建立</a:t>
            </a:r>
            <a:r>
              <a:rPr lang="en-US" altLang="zh-CN" dirty="0"/>
              <a:t>"</a:t>
            </a:r>
            <a:r>
              <a:rPr lang="zh-CN" altLang="en-US" dirty="0"/>
              <a:t>数据分析</a:t>
            </a:r>
            <a:r>
              <a:rPr lang="en-US" altLang="zh-CN" dirty="0"/>
              <a:t>"</a:t>
            </a:r>
            <a:r>
              <a:rPr lang="zh-CN" altLang="en-US" dirty="0"/>
              <a:t>、</a:t>
            </a:r>
            <a:r>
              <a:rPr lang="en-US" altLang="zh-CN" dirty="0"/>
              <a:t>"</a:t>
            </a:r>
            <a:r>
              <a:rPr lang="zh-CN" altLang="en-US" dirty="0"/>
              <a:t>创意写作</a:t>
            </a:r>
            <a:r>
              <a:rPr lang="en-US" altLang="zh-CN" dirty="0"/>
              <a:t>"</a:t>
            </a:r>
            <a:r>
              <a:rPr lang="zh-CN" altLang="en-US" dirty="0"/>
              <a:t>、</a:t>
            </a:r>
            <a:r>
              <a:rPr lang="en-US" altLang="zh-CN" dirty="0"/>
              <a:t>"</a:t>
            </a:r>
            <a:r>
              <a:rPr lang="zh-CN" altLang="en-US" dirty="0"/>
              <a:t>决策支持</a:t>
            </a:r>
            <a:r>
              <a:rPr lang="en-US" altLang="zh-CN" dirty="0"/>
              <a:t>"</a:t>
            </a:r>
            <a:r>
              <a:rPr lang="zh-CN" altLang="en-US" dirty="0"/>
              <a:t>等模板集，通过模板化，将成功经验系统化。</a:t>
            </a:r>
            <a:endParaRPr lang="zh-CN" altLang="en-US" dirty="0"/>
          </a:p>
          <a:p>
            <a:r>
              <a:rPr lang="zh-CN" altLang="en-US" dirty="0"/>
              <a:t>这三大最佳实践不仅适用于单次提示词优化，更是提示词工程长期实践的指导原则。将它们融入到你的日常工作中，将帮助你建立个人的提示词优化系统，持续提升效果。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让我们通过一个简单的例子来理解人类沟通与</a:t>
            </a:r>
            <a:r>
              <a:rPr lang="en-US" altLang="zh-CN" dirty="0"/>
              <a:t>AI</a:t>
            </a:r>
            <a:r>
              <a:rPr lang="zh-CN" altLang="en-US" dirty="0"/>
              <a:t>沟通的根本差异。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我们现在进入课程的最后一部分，探讨推理时代的提示词应用。随着</a:t>
            </a:r>
            <a:r>
              <a:rPr lang="en-US" altLang="zh-CN" dirty="0"/>
              <a:t>AI</a:t>
            </a:r>
            <a:r>
              <a:rPr lang="zh-CN" altLang="en-US" dirty="0"/>
              <a:t>推理能力的飞跃式提升，提示词方法正在经历根本性变革。</a:t>
            </a:r>
            <a:endParaRPr lang="zh-CN" altLang="en-US" dirty="0"/>
          </a:p>
          <a:p>
            <a:r>
              <a:rPr lang="zh-CN" altLang="en-US" dirty="0"/>
              <a:t>推理时代带来的新变革是：提示词正在从复杂指令向简单对话转变。推理模型能够像资深同事一样，理解简单指令并自主完成复杂任务，这彻底改变了我们与</a:t>
            </a:r>
            <a:r>
              <a:rPr lang="en-US" altLang="zh-CN" dirty="0"/>
              <a:t>AI</a:t>
            </a:r>
            <a:r>
              <a:rPr lang="zh-CN" altLang="en-US" dirty="0"/>
              <a:t>交互的方式。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/>
          </p:nvPr>
        </p:nvSpPr>
        <p:spPr>
          <a:xfrm>
            <a:off x="794420" y="6290400"/>
            <a:ext cx="6355358" cy="5146691"/>
          </a:xfrm>
          <a:prstGeom prst="rect">
            <a:avLst/>
          </a:prstGeom>
        </p:spPr>
        <p:txBody>
          <a:bodyPr/>
          <a:p>
            <a:r>
              <a:rPr lang="zh-CN" altLang="en-US"/>
              <a:t>这一转变体现在四个核心方面：从详尽指导到简洁目标，不再需要详细的步骤说明；从步骤分解到整体任务，可以直接描述最终目标；从格式控制到自然表达，不再需要严格的格式规定；从技术专业到普通对话，使用日常语言即可获得专业结果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/>
          </p:nvPr>
        </p:nvSpPr>
        <p:spPr>
          <a:xfrm>
            <a:off x="794420" y="6290400"/>
            <a:ext cx="6355358" cy="5146691"/>
          </a:xfrm>
          <a:prstGeom prst="rect">
            <a:avLst/>
          </a:prstGeom>
        </p:spPr>
        <p:txBody>
          <a:bodyPr/>
          <a:p>
            <a:r>
              <a:rPr lang="zh-CN" altLang="en-US">
                <a:sym typeface="+mn-ea"/>
              </a:rPr>
              <a:t>这一转变的实践意义非常重大。它不仅提高了效率，让我们能用更少的文字获得更好的结果；更重要的是，它大大降低了使用门槛，让每个人都能轻松获取</a:t>
            </a:r>
            <a:r>
              <a:rPr lang="en-US" altLang="zh-CN">
                <a:sym typeface="+mn-ea"/>
              </a:rPr>
              <a:t>AI</a:t>
            </a:r>
            <a:r>
              <a:rPr lang="zh-CN" altLang="en-US">
                <a:sym typeface="+mn-ea"/>
              </a:rPr>
              <a:t>的强大能力，无需学习特殊的提示词技巧。</a:t>
            </a:r>
            <a:endParaRPr lang="zh-CN" altLang="en-US"/>
          </a:p>
          <a:p>
            <a:r>
              <a:rPr lang="zh-CN" altLang="en-US">
                <a:sym typeface="+mn-ea"/>
              </a:rPr>
              <a:t>推理时代的提示词原则可以简单概括为</a:t>
            </a:r>
            <a:r>
              <a:rPr lang="en-US" altLang="zh-CN">
                <a:sym typeface="+mn-ea"/>
              </a:rPr>
              <a:t>"</a:t>
            </a:r>
            <a:r>
              <a:rPr lang="zh-CN" altLang="en-US">
                <a:sym typeface="+mn-ea"/>
              </a:rPr>
              <a:t>简单直接为王</a:t>
            </a:r>
            <a:r>
              <a:rPr lang="en-US" altLang="zh-CN">
                <a:sym typeface="+mn-ea"/>
              </a:rPr>
              <a:t>"</a:t>
            </a:r>
            <a:r>
              <a:rPr lang="zh-CN" altLang="en-US">
                <a:sym typeface="+mn-ea"/>
              </a:rPr>
              <a:t>。这一原则将贯穿我们接下来的讨论，帮助你适应这一新时代的交互方式。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要理解推理时代的提示词，我们首先需要了解什么是推理模型，以及它与传统模型的区别。</a:t>
            </a:r>
            <a:endParaRPr lang="zh-CN" altLang="en-US" dirty="0"/>
          </a:p>
          <a:p>
            <a:r>
              <a:rPr lang="zh-CN" altLang="en-US" dirty="0"/>
              <a:t>推理模型的核心特点是能够模拟人类思维。它能够像人类一样进行逻辑推理和思考过程，理解问题本质，而非仅处理表面信息。例如，它能理解隐含的逻辑关系和因果链条，从有限信息中推断出合理结论。</a:t>
            </a:r>
            <a:endParaRPr lang="zh-CN" altLang="en-US" dirty="0"/>
          </a:p>
          <a:p>
            <a:r>
              <a:rPr lang="zh-CN" altLang="en-US" dirty="0"/>
              <a:t>推理模型的第二个特点是自主解决问题的能力。这类模型可以在有限信息下理解问题并找到解决方案，能够自主分解复杂问题并制定解决策略。例如，当面对不完整的信息时，它能够推断出合理的假设并基于此提供解决方案。</a:t>
            </a:r>
            <a:endParaRPr lang="zh-CN" altLang="en-US" dirty="0"/>
          </a:p>
          <a:p>
            <a:r>
              <a:rPr lang="zh-CN" altLang="en-US" dirty="0"/>
              <a:t>推理模型的第三个特点是处理复杂任务的能力。它能够处理需要多步骤思考的复杂任务和问题，可以进行深度分析和推理，而非简单回答。例如，它能够分析复杂文档并提取关键见解，理解多层次的问题结构。</a:t>
            </a:r>
            <a:endParaRPr lang="zh-CN" altLang="en-US" dirty="0"/>
          </a:p>
          <a:p>
            <a:r>
              <a:rPr lang="zh-CN" altLang="en-US" dirty="0"/>
              <a:t>从技术角度看，推理模型通过先进的神经网络架构和训练方法，实现了从</a:t>
            </a:r>
            <a:r>
              <a:rPr lang="en-US" altLang="zh-CN" dirty="0"/>
              <a:t>"</a:t>
            </a:r>
            <a:r>
              <a:rPr lang="zh-CN" altLang="en-US" dirty="0"/>
              <a:t>回答问题</a:t>
            </a:r>
            <a:r>
              <a:rPr lang="en-US" altLang="zh-CN" dirty="0"/>
              <a:t>"</a:t>
            </a:r>
            <a:r>
              <a:rPr lang="zh-CN" altLang="en-US" dirty="0"/>
              <a:t>到</a:t>
            </a:r>
            <a:r>
              <a:rPr lang="en-US" altLang="zh-CN" dirty="0"/>
              <a:t>"</a:t>
            </a:r>
            <a:r>
              <a:rPr lang="zh-CN" altLang="en-US" dirty="0"/>
              <a:t>思考问题</a:t>
            </a:r>
            <a:r>
              <a:rPr lang="en-US" altLang="zh-CN" dirty="0"/>
              <a:t>"</a:t>
            </a:r>
            <a:r>
              <a:rPr lang="zh-CN" altLang="en-US" dirty="0"/>
              <a:t>的质变。这种能力上的飞跃使得我们与</a:t>
            </a:r>
            <a:r>
              <a:rPr lang="en-US" altLang="zh-CN" dirty="0"/>
              <a:t>AI</a:t>
            </a:r>
            <a:r>
              <a:rPr lang="zh-CN" altLang="en-US" dirty="0"/>
              <a:t>的交互方式发生了根本性变化，从详细指导转变为简单对话。</a:t>
            </a:r>
            <a:endParaRPr lang="zh-CN" altLang="en-US" dirty="0"/>
          </a:p>
          <a:p>
            <a:r>
              <a:rPr lang="zh-CN" altLang="en-US" dirty="0"/>
              <a:t>理解推理模型的这些特点，是掌握推理时代提示词技巧的基础。接下来，我们将探讨如何最有效地利用这些新能力。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为了更直观地理解不同模型的特点，我们可以用</a:t>
            </a:r>
            <a:r>
              <a:rPr lang="en-US" altLang="zh-CN" dirty="0"/>
              <a:t>"</a:t>
            </a:r>
            <a:r>
              <a:rPr lang="zh-CN" altLang="en-US" dirty="0"/>
              <a:t>同事关系</a:t>
            </a:r>
            <a:r>
              <a:rPr lang="en-US" altLang="zh-CN" dirty="0"/>
              <a:t>"</a:t>
            </a:r>
            <a:r>
              <a:rPr lang="zh-CN" altLang="en-US" dirty="0"/>
              <a:t>来类比。</a:t>
            </a:r>
            <a:endParaRPr lang="zh-CN" altLang="en-US" dirty="0"/>
          </a:p>
          <a:p>
            <a:r>
              <a:rPr lang="zh-CN" altLang="en-US" dirty="0"/>
              <a:t>传统的</a:t>
            </a:r>
            <a:r>
              <a:rPr lang="en-US" altLang="zh-CN" dirty="0"/>
              <a:t>GPT</a:t>
            </a:r>
            <a:r>
              <a:rPr lang="zh-CN" altLang="en-US" dirty="0"/>
              <a:t>模型就像一位初级同事。它需要具体的指导和清晰的步骤才能完成任务，在明确指令下表现最佳。这类模型的特点是：需要明确的任务分解，告诉它</a:t>
            </a:r>
            <a:r>
              <a:rPr lang="en-US" altLang="zh-CN" dirty="0"/>
              <a:t>"</a:t>
            </a:r>
            <a:r>
              <a:rPr lang="zh-CN" altLang="en-US" dirty="0"/>
              <a:t>做什么</a:t>
            </a:r>
            <a:r>
              <a:rPr lang="en-US" altLang="zh-CN" dirty="0"/>
              <a:t>"</a:t>
            </a:r>
            <a:r>
              <a:rPr lang="zh-CN" altLang="en-US" dirty="0"/>
              <a:t>和</a:t>
            </a:r>
            <a:r>
              <a:rPr lang="en-US" altLang="zh-CN" dirty="0"/>
              <a:t>"</a:t>
            </a:r>
            <a:r>
              <a:rPr lang="zh-CN" altLang="en-US" dirty="0"/>
              <a:t>怎么做</a:t>
            </a:r>
            <a:r>
              <a:rPr lang="en-US" altLang="zh-CN" dirty="0"/>
              <a:t>"</a:t>
            </a:r>
            <a:r>
              <a:rPr lang="zh-CN" altLang="en-US" dirty="0"/>
              <a:t>；依赖详细的格式指导，需要明确输出结构；可能需要多次修正，反复调整才能达到预期；在明确边界内表现出色，但超出指令范围则表现不佳。</a:t>
            </a:r>
            <a:endParaRPr lang="zh-CN" altLang="en-US" dirty="0"/>
          </a:p>
          <a:p>
            <a:r>
              <a:rPr lang="zh-CN" altLang="en-US" dirty="0"/>
              <a:t>而推理模型则像一位资深同事。它能够独立思考并找到最佳解决方案，只需给出目标就能自主完成。这类模型的特点是：理解任务的整体目标，知道</a:t>
            </a:r>
            <a:r>
              <a:rPr lang="en-US" altLang="zh-CN" dirty="0"/>
              <a:t>"</a:t>
            </a:r>
            <a:r>
              <a:rPr lang="zh-CN" altLang="en-US" dirty="0"/>
              <a:t>为什么做</a:t>
            </a:r>
            <a:r>
              <a:rPr lang="en-US" altLang="zh-CN" dirty="0"/>
              <a:t>"</a:t>
            </a:r>
            <a:r>
              <a:rPr lang="zh-CN" altLang="en-US" dirty="0"/>
              <a:t>；自主规划解决步骤，自己决定</a:t>
            </a:r>
            <a:r>
              <a:rPr lang="en-US" altLang="zh-CN" dirty="0"/>
              <a:t>"</a:t>
            </a:r>
            <a:r>
              <a:rPr lang="zh-CN" altLang="en-US" dirty="0"/>
              <a:t>怎么做</a:t>
            </a:r>
            <a:r>
              <a:rPr lang="en-US" altLang="zh-CN" dirty="0"/>
              <a:t>"</a:t>
            </a:r>
            <a:r>
              <a:rPr lang="zh-CN" altLang="en-US" dirty="0"/>
              <a:t>；能处理模糊和不完整信息，在有限条件下推理；主动提供深度思考和见解，超出基本要求。</a:t>
            </a:r>
            <a:endParaRPr lang="zh-CN" altLang="en-US" dirty="0"/>
          </a:p>
          <a:p>
            <a:r>
              <a:rPr lang="zh-CN" altLang="en-US" dirty="0"/>
              <a:t>对推理模型，我们应该减少</a:t>
            </a:r>
            <a:r>
              <a:rPr lang="en-US" altLang="zh-CN" dirty="0"/>
              <a:t>"</a:t>
            </a:r>
            <a:r>
              <a:rPr lang="zh-CN" altLang="en-US" dirty="0"/>
              <a:t>微管理</a:t>
            </a:r>
            <a:r>
              <a:rPr lang="en-US" altLang="zh-CN" dirty="0"/>
              <a:t>"</a:t>
            </a:r>
            <a:r>
              <a:rPr lang="zh-CN" altLang="en-US" dirty="0"/>
              <a:t>，给予它更多思考空间，这样才能充分发挥其推理能力。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让我们通过一个经典案例来直观理解推理模型的思考能力。这个案例是著名的</a:t>
            </a:r>
            <a:r>
              <a:rPr lang="en-US" altLang="zh-CN" dirty="0"/>
              <a:t>"</a:t>
            </a:r>
            <a:r>
              <a:rPr lang="zh-CN" altLang="en-US" dirty="0"/>
              <a:t>大象与冰箱问题</a:t>
            </a:r>
            <a:r>
              <a:rPr lang="en-US" altLang="zh-CN" dirty="0"/>
              <a:t>"</a:t>
            </a:r>
            <a:r>
              <a:rPr lang="zh-CN" altLang="en-US" dirty="0"/>
              <a:t>。</a:t>
            </a:r>
            <a:endParaRPr lang="zh-CN" altLang="en-US" dirty="0"/>
          </a:p>
          <a:p>
            <a:r>
              <a:rPr lang="zh-CN" altLang="en-US" dirty="0"/>
              <a:t>当问到</a:t>
            </a:r>
            <a:r>
              <a:rPr lang="en-US" altLang="zh-CN" dirty="0"/>
              <a:t>"</a:t>
            </a:r>
            <a:r>
              <a:rPr lang="zh-CN" altLang="en-US" dirty="0"/>
              <a:t>把大象关到冰箱里需要几步？</a:t>
            </a:r>
            <a:r>
              <a:rPr lang="en-US" altLang="zh-CN" dirty="0"/>
              <a:t>"</a:t>
            </a:r>
            <a:r>
              <a:rPr lang="zh-CN" altLang="en-US" dirty="0"/>
              <a:t>时，传统模型会给出直接回答：</a:t>
            </a:r>
            <a:r>
              <a:rPr lang="en-US" altLang="zh-CN" dirty="0"/>
              <a:t>"</a:t>
            </a:r>
            <a:r>
              <a:rPr lang="zh-CN" altLang="en-US" dirty="0"/>
              <a:t>把大象放进冰箱需要三步：</a:t>
            </a:r>
            <a:r>
              <a:rPr lang="en-US" altLang="zh-CN" dirty="0"/>
              <a:t>1. </a:t>
            </a:r>
            <a:r>
              <a:rPr lang="zh-CN" altLang="en-US" dirty="0"/>
              <a:t>打开冰箱门；</a:t>
            </a:r>
            <a:r>
              <a:rPr lang="en-US" altLang="zh-CN" dirty="0"/>
              <a:t>2. </a:t>
            </a:r>
            <a:r>
              <a:rPr lang="zh-CN" altLang="en-US" dirty="0"/>
              <a:t>把大象放进去；</a:t>
            </a:r>
            <a:r>
              <a:rPr lang="en-US" altLang="zh-CN" dirty="0"/>
              <a:t>3. </a:t>
            </a:r>
            <a:r>
              <a:rPr lang="zh-CN" altLang="en-US" dirty="0"/>
              <a:t>关上冰箱门。这是一个经典的幽默问题，实际上大象是无法放入普通冰箱的。</a:t>
            </a:r>
            <a:endParaRPr lang="zh-CN" altLang="en-US" dirty="0"/>
          </a:p>
          <a:p>
            <a:r>
              <a:rPr lang="zh-CN" altLang="en-US" dirty="0"/>
              <a:t>而推理模型的思考过程则显著不同。它会首先识别问题类型：</a:t>
            </a:r>
            <a:r>
              <a:rPr lang="en-US" altLang="zh-CN" dirty="0"/>
              <a:t>"</a:t>
            </a:r>
            <a:r>
              <a:rPr lang="zh-CN" altLang="en-US" dirty="0"/>
              <a:t>这看起来像是一个经典的幽默问题，可能是在测试逻辑或者脑筋急转弯。</a:t>
            </a:r>
            <a:r>
              <a:rPr lang="en-US" altLang="zh-CN" dirty="0"/>
              <a:t>"</a:t>
            </a:r>
            <a:r>
              <a:rPr lang="zh-CN" altLang="en-US" dirty="0"/>
              <a:t>然后考虑多种可能的答案和解释方式。接着，它会思考用户的真实需求：</a:t>
            </a:r>
            <a:r>
              <a:rPr lang="en-US" altLang="zh-CN" dirty="0"/>
              <a:t>"</a:t>
            </a:r>
            <a:r>
              <a:rPr lang="zh-CN" altLang="en-US" dirty="0"/>
              <a:t>用户可能是在寻找一个轻松的笑话，或者想用这个问题作为引子，探讨更深层次的问题。</a:t>
            </a:r>
            <a:r>
              <a:rPr lang="en-US" altLang="zh-CN" dirty="0"/>
              <a:t>"</a:t>
            </a:r>
            <a:r>
              <a:rPr lang="zh-CN" altLang="en-US" dirty="0"/>
              <a:t>它还会考虑不同角度的回答可能性，并权衡最合适的回应方式。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个案例展示了推理模型与传统模型的四个关键差异：思考深度，从简单回答到多层次分析；考虑广度，从单一解释到多角度思考；自我反思，能够评估不同回答的适用性；用户意图理解，主动推测提问背后的真实需求。</a:t>
            </a:r>
            <a:endParaRPr lang="zh-CN" altLang="en-US" dirty="0"/>
          </a:p>
          <a:p>
            <a:r>
              <a:rPr lang="zh-CN" altLang="en-US" dirty="0"/>
              <a:t>这种深度思考能力是推理模型的核心特点，也是我们设计提示词时需要考虑的关键因素。我们应该给予模型足够的思考空间，而非过度限制其思考路径。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推理模型虽然强大，但并非所有场景都能充分发挥其优势。以下是</a:t>
            </a:r>
            <a:r>
              <a:rPr lang="en-US" altLang="zh-CN" dirty="0"/>
              <a:t>7</a:t>
            </a:r>
            <a:r>
              <a:rPr lang="zh-CN" altLang="en-US" dirty="0"/>
              <a:t>个最适合推理模型的应用场景。</a:t>
            </a:r>
            <a:endParaRPr lang="zh-CN" altLang="en-US" dirty="0"/>
          </a:p>
          <a:p>
            <a:r>
              <a:rPr lang="zh-CN" altLang="en-US" dirty="0"/>
              <a:t>处理模糊任务是推理模型的强项。它善于理解有限信息，并会主动询问澄清。例如，分析含糊不清的客户反馈，提取核心问题，即使信息不完整也能理解本质。</a:t>
            </a:r>
            <a:endParaRPr lang="zh-CN" altLang="en-US" dirty="0"/>
          </a:p>
          <a:p>
            <a:r>
              <a:rPr lang="zh-CN" altLang="en-US" dirty="0"/>
              <a:t>多步骤规划是推理模型的强项。它可以作为</a:t>
            </a:r>
            <a:r>
              <a:rPr lang="en-US" altLang="zh-CN" dirty="0"/>
              <a:t>"</a:t>
            </a:r>
            <a:r>
              <a:rPr lang="zh-CN" altLang="en-US" dirty="0"/>
              <a:t>规划者</a:t>
            </a:r>
            <a:r>
              <a:rPr lang="en-US" altLang="zh-CN" dirty="0"/>
              <a:t>"</a:t>
            </a:r>
            <a:r>
              <a:rPr lang="zh-CN" altLang="en-US" dirty="0"/>
              <a:t>制定详细方案。例如，为复杂项目制定阶段性目标和执行路径，考虑各种依赖关系和风险因素。</a:t>
            </a:r>
            <a:endParaRPr lang="zh-CN" altLang="en-US" dirty="0"/>
          </a:p>
          <a:p>
            <a:r>
              <a:rPr lang="zh-CN" altLang="en-US" dirty="0"/>
              <a:t>评估和基准测试是元应用场景。推理模型可用于评估其他模型的响应质量。例如，比较不同</a:t>
            </a:r>
            <a:r>
              <a:rPr lang="en-US" altLang="zh-CN" dirty="0"/>
              <a:t>AI</a:t>
            </a:r>
            <a:r>
              <a:rPr lang="zh-CN" altLang="en-US" dirty="0"/>
              <a:t>解决方案的优劣，为选择最佳工具提供客观依据。</a:t>
            </a:r>
            <a:endParaRPr lang="zh-CN" altLang="en-US" dirty="0"/>
          </a:p>
          <a:p>
            <a:r>
              <a:rPr lang="zh-CN" altLang="en-US" dirty="0"/>
              <a:t>视觉推理是一些推理模型的特殊能力。这类模型具备出色的图像理解能力。例如，分析图表数据，理解视觉信息中的逻辑关系，从图像中提取关键信息。</a:t>
            </a:r>
            <a:endParaRPr lang="zh-CN" altLang="en-US" dirty="0"/>
          </a:p>
          <a:p>
            <a:r>
              <a:rPr lang="zh-CN" altLang="en-US" dirty="0"/>
              <a:t>分析大数据集中的关系是另一个优势场景。推理模型特别适合处理复杂文档和数据集。例如，分析多份研究报告，找出共同趋势和矛盾点，发现不同数据间的关联。</a:t>
            </a:r>
            <a:endParaRPr lang="zh-CN" altLang="en-US" dirty="0"/>
          </a:p>
          <a:p>
            <a:r>
              <a:rPr lang="zh-CN" altLang="en-US" dirty="0"/>
              <a:t>代码审查和改进是技术领域的应用优势。推理模型适合审查大量代码，发现逻辑问题。例如，优化算法效率，重构复杂代码结构，提高代码质量。</a:t>
            </a:r>
            <a:endParaRPr lang="zh-CN" altLang="en-US" dirty="0"/>
          </a:p>
          <a:p>
            <a:r>
              <a:rPr lang="zh-CN" altLang="en-US" dirty="0"/>
              <a:t>在海量信息中找重点也是推理模型擅长的。它能提取关键信息，过滤噪音。例如，从长篇报告中提炼核心见解和行动建议，帮助你快速把握要点。</a:t>
            </a:r>
            <a:endParaRPr lang="zh-CN" altLang="en-US" dirty="0"/>
          </a:p>
          <a:p>
            <a:r>
              <a:rPr lang="zh-CN" altLang="en-US" dirty="0"/>
              <a:t>了解这些最佳应用场景，可以帮助你在合适的任务中充分发挥推理模型的优势，获得最佳效果。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同样重要的是了解推理模型的局限性，以下是三类不太适合推理模型的场景。</a:t>
            </a:r>
            <a:endParaRPr lang="zh-CN" altLang="en-US" dirty="0"/>
          </a:p>
          <a:p>
            <a:r>
              <a:rPr lang="zh-CN" altLang="en-US" dirty="0"/>
              <a:t>需要最新信息的场景是推理模型的弱项。推理模型基于训练数据，不包含最新信息。例如，股市预测、实时天气、最新新闻分析等需要实时数据的任务不适合单独使用推理模型。在这些场景下，更好的替代方案是结合外部</a:t>
            </a:r>
            <a:r>
              <a:rPr lang="en-US" altLang="zh-CN" dirty="0"/>
              <a:t>API</a:t>
            </a:r>
            <a:r>
              <a:rPr lang="zh-CN" altLang="en-US" dirty="0"/>
              <a:t>或最新数据源，让模型基于最新信息进行推理。</a:t>
            </a:r>
            <a:endParaRPr lang="zh-CN" altLang="en-US" dirty="0"/>
          </a:p>
          <a:p>
            <a:r>
              <a:rPr lang="zh-CN" altLang="en-US" dirty="0"/>
              <a:t>创意想象的场景也不是推理模型的强项。虽然推理模型有逻辑推理能力，但在纯创意任务上不如专用模型。例如，艺术创作、音乐编曲、创意写作等需要高度创造力的任务可能不是最佳选择。在这些场景下，更好的替代方案是使用专注于创意的模型或混合方法，结合推理和创意能力。</a:t>
            </a:r>
            <a:endParaRPr lang="zh-CN" altLang="en-US" dirty="0"/>
          </a:p>
          <a:p>
            <a:r>
              <a:rPr lang="zh-CN" altLang="en-US" dirty="0"/>
              <a:t>情感共情的场景同样不是推理模型的优势。推理偏重逻辑分析，在情感理解上有局限。例如，心理咨询、情感交流、人际关系建议等需要深度情感理解的任务可能效果有限。在这些场景下，更好的替代方案是结合人类专家或情感智能模型，确保情感需求得到满足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在推理时代，提示词设计遵循三大核心原则，这些原则与传统提示词方法有显著不同。</a:t>
            </a:r>
            <a:endParaRPr lang="zh-CN" altLang="en-US" dirty="0"/>
          </a:p>
          <a:p>
            <a:r>
              <a:rPr lang="zh-CN" altLang="en-US" dirty="0"/>
              <a:t>第一个原则是</a:t>
            </a:r>
            <a:r>
              <a:rPr lang="en-US" altLang="zh-CN" dirty="0"/>
              <a:t>"</a:t>
            </a:r>
            <a:r>
              <a:rPr lang="zh-CN" altLang="en-US" dirty="0"/>
              <a:t>简单直接为王</a:t>
            </a:r>
            <a:r>
              <a:rPr lang="en-US" altLang="zh-CN" dirty="0"/>
              <a:t>"</a:t>
            </a:r>
            <a:r>
              <a:rPr lang="zh-CN" altLang="en-US" dirty="0"/>
              <a:t>。推理模型本身具备强大的理解能力，提示语越简单清晰越好。例如，不要使用</a:t>
            </a:r>
            <a:r>
              <a:rPr lang="en-US" altLang="zh-CN" dirty="0"/>
              <a:t>"</a:t>
            </a:r>
            <a:r>
              <a:rPr lang="zh-CN" altLang="en-US" dirty="0"/>
              <a:t>我希望你能够详细分析以下数据，考虑各种因素，并给出全面的见解</a:t>
            </a:r>
            <a:r>
              <a:rPr lang="en-US" altLang="zh-CN" dirty="0"/>
              <a:t>..."</a:t>
            </a:r>
            <a:r>
              <a:rPr lang="zh-CN" altLang="en-US" dirty="0"/>
              <a:t>这样冗长的表述，而是简单地说</a:t>
            </a:r>
            <a:r>
              <a:rPr lang="en-US" altLang="zh-CN" dirty="0"/>
              <a:t>"</a:t>
            </a:r>
            <a:r>
              <a:rPr lang="zh-CN" altLang="en-US" dirty="0"/>
              <a:t>分析这些销售数据的关键趋势</a:t>
            </a:r>
            <a:r>
              <a:rPr lang="en-US" altLang="zh-CN" dirty="0"/>
              <a:t>"</a:t>
            </a:r>
            <a:r>
              <a:rPr lang="zh-CN" altLang="en-US" dirty="0"/>
              <a:t>。这是因为推理模型能理解任务本质，冗长提示反而增加干扰，限制模型的思考空间。</a:t>
            </a:r>
            <a:endParaRPr lang="zh-CN" altLang="en-US" dirty="0"/>
          </a:p>
          <a:p>
            <a:r>
              <a:rPr lang="zh-CN" altLang="en-US" dirty="0"/>
              <a:t>第二个原则是</a:t>
            </a:r>
            <a:r>
              <a:rPr lang="en-US" altLang="zh-CN" dirty="0"/>
              <a:t>"</a:t>
            </a:r>
            <a:r>
              <a:rPr lang="zh-CN" altLang="en-US" dirty="0"/>
              <a:t>无需引导思考</a:t>
            </a:r>
            <a:r>
              <a:rPr lang="en-US" altLang="zh-CN" dirty="0"/>
              <a:t>"</a:t>
            </a:r>
            <a:r>
              <a:rPr lang="zh-CN" altLang="en-US" dirty="0"/>
              <a:t>。与传统模型不同，推理模型不需要提示</a:t>
            </a:r>
            <a:r>
              <a:rPr lang="en-US" altLang="zh-CN" dirty="0"/>
              <a:t>"</a:t>
            </a:r>
            <a:r>
              <a:rPr lang="zh-CN" altLang="en-US" dirty="0"/>
              <a:t>逐步思考</a:t>
            </a:r>
            <a:r>
              <a:rPr lang="en-US" altLang="zh-CN" dirty="0"/>
              <a:t>"</a:t>
            </a:r>
            <a:r>
              <a:rPr lang="zh-CN" altLang="en-US" dirty="0"/>
              <a:t>或</a:t>
            </a:r>
            <a:r>
              <a:rPr lang="en-US" altLang="zh-CN" dirty="0"/>
              <a:t>"</a:t>
            </a:r>
            <a:r>
              <a:rPr lang="zh-CN" altLang="en-US" dirty="0"/>
              <a:t>解释你的推理过程</a:t>
            </a:r>
            <a:r>
              <a:rPr lang="en-US" altLang="zh-CN" dirty="0"/>
              <a:t>"</a:t>
            </a:r>
            <a:r>
              <a:rPr lang="zh-CN" altLang="en-US" dirty="0"/>
              <a:t>。例如，不要说</a:t>
            </a:r>
            <a:r>
              <a:rPr lang="en-US" altLang="zh-CN" dirty="0"/>
              <a:t>"</a:t>
            </a:r>
            <a:r>
              <a:rPr lang="zh-CN" altLang="en-US" dirty="0"/>
              <a:t>请一步步思考，分析这个问题的各个方面</a:t>
            </a:r>
            <a:r>
              <a:rPr lang="en-US" altLang="zh-CN" dirty="0"/>
              <a:t>..."</a:t>
            </a:r>
            <a:r>
              <a:rPr lang="zh-CN" altLang="en-US" dirty="0"/>
              <a:t>，而是直接问</a:t>
            </a:r>
            <a:r>
              <a:rPr lang="en-US" altLang="zh-CN" dirty="0"/>
              <a:t>"</a:t>
            </a:r>
            <a:r>
              <a:rPr lang="zh-CN" altLang="en-US" dirty="0"/>
              <a:t>这个产品策略有什么潜在风险？</a:t>
            </a:r>
            <a:r>
              <a:rPr lang="en-US" altLang="zh-CN" dirty="0"/>
              <a:t>"</a:t>
            </a:r>
            <a:r>
              <a:rPr lang="zh-CN" altLang="en-US" dirty="0"/>
              <a:t>。这是因为推理模型已内置思考过程，无需额外指导，它会自然地进行必要的思考。</a:t>
            </a:r>
            <a:endParaRPr lang="zh-CN" altLang="en-US" dirty="0"/>
          </a:p>
          <a:p>
            <a:r>
              <a:rPr lang="zh-CN" altLang="en-US" dirty="0"/>
              <a:t>第三个原则是</a:t>
            </a:r>
            <a:r>
              <a:rPr lang="en-US" altLang="zh-CN" dirty="0"/>
              <a:t>"</a:t>
            </a:r>
            <a:r>
              <a:rPr lang="zh-CN" altLang="en-US" dirty="0"/>
              <a:t>内置推理能力</a:t>
            </a:r>
            <a:r>
              <a:rPr lang="en-US" altLang="zh-CN" dirty="0"/>
              <a:t>"</a:t>
            </a:r>
            <a:r>
              <a:rPr lang="zh-CN" altLang="en-US" dirty="0"/>
              <a:t>。推理模型已内置推理能力，额外的思考引导反而可能影响性能。例如，不要说</a:t>
            </a:r>
            <a:r>
              <a:rPr lang="en-US" altLang="zh-CN" dirty="0"/>
              <a:t>"</a:t>
            </a:r>
            <a:r>
              <a:rPr lang="zh-CN" altLang="en-US" dirty="0"/>
              <a:t>首先分析</a:t>
            </a:r>
            <a:r>
              <a:rPr lang="en-US" altLang="zh-CN" dirty="0"/>
              <a:t>A</a:t>
            </a:r>
            <a:r>
              <a:rPr lang="zh-CN" altLang="en-US" dirty="0"/>
              <a:t>，然后考虑</a:t>
            </a:r>
            <a:r>
              <a:rPr lang="en-US" altLang="zh-CN" dirty="0"/>
              <a:t>B</a:t>
            </a:r>
            <a:r>
              <a:rPr lang="zh-CN" altLang="en-US" dirty="0"/>
              <a:t>，最后得出</a:t>
            </a:r>
            <a:r>
              <a:rPr lang="en-US" altLang="zh-CN" dirty="0"/>
              <a:t>C..."</a:t>
            </a:r>
            <a:r>
              <a:rPr lang="zh-CN" altLang="en-US" dirty="0"/>
              <a:t>，而是简单地说</a:t>
            </a:r>
            <a:r>
              <a:rPr lang="en-US" altLang="zh-CN" dirty="0"/>
              <a:t>"</a:t>
            </a:r>
            <a:r>
              <a:rPr lang="zh-CN" altLang="en-US" dirty="0"/>
              <a:t>评估这个投资方案</a:t>
            </a:r>
            <a:r>
              <a:rPr lang="en-US" altLang="zh-CN" dirty="0"/>
              <a:t>"</a:t>
            </a:r>
            <a:r>
              <a:rPr lang="zh-CN" altLang="en-US" dirty="0"/>
              <a:t>。这是因为模型能自主确定最佳思考路径，过度指导可能限制其能力，导致次优结果。</a:t>
            </a:r>
            <a:endParaRPr lang="zh-CN" altLang="en-US" dirty="0"/>
          </a:p>
          <a:p>
            <a:r>
              <a:rPr lang="zh-CN" altLang="en-US" dirty="0"/>
              <a:t>这三个原则代表了提示词设计的范式转变：从</a:t>
            </a:r>
            <a:r>
              <a:rPr lang="en-US" altLang="zh-CN" dirty="0"/>
              <a:t>"</a:t>
            </a:r>
            <a:r>
              <a:rPr lang="zh-CN" altLang="en-US" dirty="0"/>
              <a:t>详细指导</a:t>
            </a:r>
            <a:r>
              <a:rPr lang="en-US" altLang="zh-CN" dirty="0"/>
              <a:t>"</a:t>
            </a:r>
            <a:r>
              <a:rPr lang="zh-CN" altLang="en-US" dirty="0"/>
              <a:t>到</a:t>
            </a:r>
            <a:r>
              <a:rPr lang="en-US" altLang="zh-CN" dirty="0"/>
              <a:t>"</a:t>
            </a:r>
            <a:r>
              <a:rPr lang="zh-CN" altLang="en-US" dirty="0"/>
              <a:t>目标描述</a:t>
            </a:r>
            <a:r>
              <a:rPr lang="en-US" altLang="zh-CN" dirty="0"/>
              <a:t>"</a:t>
            </a:r>
            <a:r>
              <a:rPr lang="zh-CN" altLang="en-US" dirty="0"/>
              <a:t>，从</a:t>
            </a:r>
            <a:r>
              <a:rPr lang="en-US" altLang="zh-CN" dirty="0"/>
              <a:t>"</a:t>
            </a:r>
            <a:r>
              <a:rPr lang="zh-CN" altLang="en-US" dirty="0"/>
              <a:t>如何做</a:t>
            </a:r>
            <a:r>
              <a:rPr lang="en-US" altLang="zh-CN" dirty="0"/>
              <a:t>"</a:t>
            </a:r>
            <a:r>
              <a:rPr lang="zh-CN" altLang="en-US" dirty="0"/>
              <a:t>到</a:t>
            </a:r>
            <a:r>
              <a:rPr lang="en-US" altLang="zh-CN" dirty="0"/>
              <a:t>"</a:t>
            </a:r>
            <a:r>
              <a:rPr lang="zh-CN" altLang="en-US" dirty="0"/>
              <a:t>做什么</a:t>
            </a:r>
            <a:r>
              <a:rPr lang="en-US" altLang="zh-CN" dirty="0"/>
              <a:t>"</a:t>
            </a:r>
            <a:r>
              <a:rPr lang="zh-CN" altLang="en-US" dirty="0"/>
              <a:t>，从</a:t>
            </a:r>
            <a:r>
              <a:rPr lang="en-US" altLang="zh-CN" dirty="0"/>
              <a:t>"</a:t>
            </a:r>
            <a:r>
              <a:rPr lang="zh-CN" altLang="en-US" dirty="0"/>
              <a:t>微管理</a:t>
            </a:r>
            <a:r>
              <a:rPr lang="en-US" altLang="zh-CN" dirty="0"/>
              <a:t>"</a:t>
            </a:r>
            <a:r>
              <a:rPr lang="zh-CN" altLang="en-US" dirty="0"/>
              <a:t>到</a:t>
            </a:r>
            <a:r>
              <a:rPr lang="en-US" altLang="zh-CN" dirty="0"/>
              <a:t>"</a:t>
            </a:r>
            <a:r>
              <a:rPr lang="zh-CN" altLang="en-US" dirty="0"/>
              <a:t>授权</a:t>
            </a:r>
            <a:r>
              <a:rPr lang="en-US" altLang="zh-CN" dirty="0"/>
              <a:t>"</a:t>
            </a:r>
            <a:r>
              <a:rPr lang="zh-CN" altLang="en-US" dirty="0"/>
              <a:t>。掌握这些原则，将帮助你充分发挥推理模型的潜力。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当你问一个人</a:t>
            </a:r>
            <a:r>
              <a:rPr lang="en-US" altLang="zh-CN" dirty="0"/>
              <a:t>"</a:t>
            </a:r>
            <a:r>
              <a:rPr lang="zh-CN" altLang="en-US" dirty="0"/>
              <a:t>你吃了吗？</a:t>
            </a:r>
            <a:r>
              <a:rPr lang="en-US" altLang="zh-CN" dirty="0"/>
              <a:t>"</a:t>
            </a:r>
            <a:r>
              <a:rPr lang="zh-CN" altLang="en-US" dirty="0"/>
              <a:t>，你应该得到什么反馈？对</a:t>
            </a:r>
            <a:r>
              <a:rPr lang="en-US" altLang="zh-CN" dirty="0"/>
              <a:t>AI</a:t>
            </a:r>
            <a:r>
              <a:rPr lang="zh-CN" altLang="en-US" dirty="0"/>
              <a:t>而言，这是一个需要直接回答的封闭式问题。由于缺乏上下文，</a:t>
            </a:r>
            <a:r>
              <a:rPr lang="en-US" altLang="zh-CN" dirty="0"/>
              <a:t>AI</a:t>
            </a:r>
            <a:r>
              <a:rPr lang="zh-CN" altLang="en-US" dirty="0"/>
              <a:t>无法理解隐含意图，也无法捕捉社交暗示，它会尝试直接回答是否进食的问题。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虽然推理时代的提示词强调简洁，但在处理复杂内容时，合理使用分隔符仍然非常有用。分隔符帮助模型理解内容结构，提高理解准确度。</a:t>
            </a:r>
            <a:endParaRPr lang="zh-CN" altLang="en-US" dirty="0"/>
          </a:p>
          <a:p>
            <a:r>
              <a:rPr lang="zh-CN" altLang="en-US" dirty="0"/>
              <a:t>使用标记语言是一个有效技巧。建议使用</a:t>
            </a:r>
            <a:r>
              <a:rPr lang="en-US" altLang="zh-CN" dirty="0"/>
              <a:t>markdown</a:t>
            </a:r>
            <a:r>
              <a:rPr lang="zh-CN" altLang="en-US" dirty="0"/>
              <a:t>、</a:t>
            </a:r>
            <a:r>
              <a:rPr lang="en-US" altLang="zh-CN" dirty="0"/>
              <a:t>XML</a:t>
            </a:r>
            <a:r>
              <a:rPr lang="zh-CN" altLang="en-US" dirty="0"/>
              <a:t>标签或章节标题等分隔符。例如，使用</a:t>
            </a:r>
            <a:r>
              <a:rPr lang="en-US" altLang="zh-CN" dirty="0"/>
              <a:t> # </a:t>
            </a:r>
            <a:r>
              <a:rPr lang="zh-CN" altLang="en-US" dirty="0"/>
              <a:t>标题、</a:t>
            </a:r>
            <a:r>
              <a:rPr lang="en-US" altLang="zh-CN" dirty="0"/>
              <a:t>## </a:t>
            </a:r>
            <a:r>
              <a:rPr lang="zh-CN" altLang="en-US" dirty="0"/>
              <a:t>子标题来组织内容，或使用</a:t>
            </a:r>
            <a:r>
              <a:rPr lang="en-US" altLang="zh-CN" dirty="0"/>
              <a:t> &lt;</a:t>
            </a:r>
            <a:r>
              <a:rPr lang="zh-CN" altLang="en-US" dirty="0"/>
              <a:t>背景</a:t>
            </a:r>
            <a:r>
              <a:rPr lang="en-US" altLang="zh-CN" dirty="0"/>
              <a:t>&gt;...&lt;/</a:t>
            </a:r>
            <a:r>
              <a:rPr lang="zh-CN" altLang="en-US" dirty="0"/>
              <a:t>背景</a:t>
            </a:r>
            <a:r>
              <a:rPr lang="en-US" altLang="zh-CN" dirty="0"/>
              <a:t>&gt; &lt;</a:t>
            </a:r>
            <a:r>
              <a:rPr lang="zh-CN" altLang="en-US" dirty="0"/>
              <a:t>问题</a:t>
            </a:r>
            <a:r>
              <a:rPr lang="en-US" altLang="zh-CN" dirty="0"/>
              <a:t>&gt;...&lt;/</a:t>
            </a:r>
            <a:r>
              <a:rPr lang="zh-CN" altLang="en-US" dirty="0"/>
              <a:t>问题</a:t>
            </a:r>
            <a:r>
              <a:rPr lang="en-US" altLang="zh-CN" dirty="0"/>
              <a:t>&gt; </a:t>
            </a:r>
            <a:r>
              <a:rPr lang="zh-CN" altLang="en-US" dirty="0"/>
              <a:t>标记不同部分。这种方法提供清晰的内容层次和结构，帮助模型理解内容组织。</a:t>
            </a:r>
            <a:endParaRPr lang="zh-CN" altLang="en-US" dirty="0"/>
          </a:p>
          <a:p>
            <a:r>
              <a:rPr lang="zh-CN" altLang="en-US" dirty="0"/>
              <a:t>明确区分内容是使用分隔符的核心目的。例如，使用</a:t>
            </a:r>
            <a:r>
              <a:rPr lang="en-US" altLang="zh-CN" dirty="0"/>
              <a:t> --- </a:t>
            </a:r>
            <a:r>
              <a:rPr lang="zh-CN" altLang="en-US" dirty="0"/>
              <a:t>分隔不同主题，或使用</a:t>
            </a:r>
            <a:r>
              <a:rPr lang="en-US" altLang="zh-CN" dirty="0"/>
              <a:t> </a:t>
            </a:r>
            <a:r>
              <a:rPr lang="zh-CN" altLang="en-US" dirty="0"/>
              <a:t>代码块</a:t>
            </a:r>
            <a:r>
              <a:rPr lang="en-US" altLang="zh-CN" dirty="0"/>
              <a:t> </a:t>
            </a:r>
            <a:r>
              <a:rPr lang="zh-CN" altLang="en-US" dirty="0"/>
              <a:t>区分代码和文本。这种方法减少混淆，提高理解准确性，特别是在处理多部分内容时。</a:t>
            </a:r>
            <a:endParaRPr lang="zh-CN" altLang="en-US" dirty="0"/>
          </a:p>
          <a:p>
            <a:r>
              <a:rPr lang="zh-CN" altLang="en-US" dirty="0"/>
              <a:t>提高理解准确度是分隔符的最终目标。例如，使用</a:t>
            </a:r>
            <a:r>
              <a:rPr lang="en-US" altLang="zh-CN" dirty="0"/>
              <a:t> "</a:t>
            </a:r>
            <a:r>
              <a:rPr lang="zh-CN" altLang="en-US" dirty="0"/>
              <a:t>背景：</a:t>
            </a:r>
            <a:r>
              <a:rPr lang="en-US" altLang="zh-CN" dirty="0"/>
              <a:t>"</a:t>
            </a:r>
            <a:r>
              <a:rPr lang="zh-CN" altLang="en-US" dirty="0"/>
              <a:t>、</a:t>
            </a:r>
            <a:r>
              <a:rPr lang="en-US" altLang="zh-CN" dirty="0"/>
              <a:t>"</a:t>
            </a:r>
            <a:r>
              <a:rPr lang="zh-CN" altLang="en-US" dirty="0"/>
              <a:t>问题：</a:t>
            </a:r>
            <a:r>
              <a:rPr lang="en-US" altLang="zh-CN" dirty="0"/>
              <a:t>"</a:t>
            </a:r>
            <a:r>
              <a:rPr lang="zh-CN" altLang="en-US" dirty="0"/>
              <a:t>、</a:t>
            </a:r>
            <a:r>
              <a:rPr lang="en-US" altLang="zh-CN" dirty="0"/>
              <a:t>"</a:t>
            </a:r>
            <a:r>
              <a:rPr lang="zh-CN" altLang="en-US" dirty="0"/>
              <a:t>要求：</a:t>
            </a:r>
            <a:r>
              <a:rPr lang="en-US" altLang="zh-CN" dirty="0"/>
              <a:t>"</a:t>
            </a:r>
            <a:r>
              <a:rPr lang="zh-CN" altLang="en-US" dirty="0"/>
              <a:t>等前缀，或使用编号和项目符号组织列表内容。这种方法即使在简短提示中也能传达结构信息，确保模型正确理解各部分内容的用途。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在推理时代，提供示例的策略也需要相应调整。以下是三大示例提供策略，帮助你在不同场景下做出最佳选择。</a:t>
            </a:r>
            <a:endParaRPr lang="zh-CN" altLang="en-US" dirty="0"/>
          </a:p>
          <a:p>
            <a:r>
              <a:rPr lang="zh-CN" altLang="en-US" dirty="0"/>
              <a:t>零样本优先是推理时代的基本策略。优先使用零样本</a:t>
            </a:r>
            <a:r>
              <a:rPr lang="en-US" altLang="zh-CN" dirty="0"/>
              <a:t>(zero shot)</a:t>
            </a:r>
            <a:r>
              <a:rPr lang="zh-CN" altLang="en-US" dirty="0"/>
              <a:t>方式，直接给出指令，不提供示例。例如，</a:t>
            </a:r>
            <a:r>
              <a:rPr lang="en-US" altLang="zh-CN" dirty="0"/>
              <a:t>"</a:t>
            </a:r>
            <a:r>
              <a:rPr lang="zh-CN" altLang="en-US" dirty="0"/>
              <a:t>分析这份季度报告的主要财务指标</a:t>
            </a:r>
            <a:r>
              <a:rPr lang="en-US" altLang="zh-CN" dirty="0"/>
              <a:t>"</a:t>
            </a:r>
            <a:r>
              <a:rPr lang="zh-CN" altLang="en-US" dirty="0"/>
              <a:t>，无需提供分析示例。这种方法适用于大多数标准任务和明确目标，让模型发挥最大自主性，产生原创思考。</a:t>
            </a:r>
            <a:endParaRPr lang="zh-CN" altLang="en-US" dirty="0"/>
          </a:p>
          <a:p>
            <a:r>
              <a:rPr lang="zh-CN" altLang="en-US" dirty="0"/>
              <a:t>少量示例补充是处理特殊需求的策略。只有在处理较复杂要求时，才考虑提供少量示例</a:t>
            </a:r>
            <a:r>
              <a:rPr lang="en-US" altLang="zh-CN" dirty="0"/>
              <a:t>(few shot)</a:t>
            </a:r>
            <a:r>
              <a:rPr lang="zh-CN" altLang="en-US" dirty="0"/>
              <a:t>。例如，提供</a:t>
            </a:r>
            <a:r>
              <a:rPr lang="en-US" altLang="zh-CN" dirty="0"/>
              <a:t>1-2</a:t>
            </a:r>
            <a:r>
              <a:rPr lang="zh-CN" altLang="en-US" dirty="0"/>
              <a:t>个理想输出样例，然后请求类似格式的新内容。这种方法适用于特殊格式要求、非常规任务、高度定制化输出，在保持简洁的同时提供明确指导。</a:t>
            </a:r>
            <a:endParaRPr lang="zh-CN" altLang="en-US" dirty="0"/>
          </a:p>
          <a:p>
            <a:r>
              <a:rPr lang="zh-CN" altLang="en-US" dirty="0"/>
              <a:t>保持一致性是提供示例时的关键原则。如果提供示例，务必确保示例与提示指令高度一致。例如，如果要求简洁报告，示例也应简洁；如果要求详细分析，示例也应详细。这种一致性避免模型因矛盾指令而困惑，确保输出符合预期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在推理时代，目标设定的精确性比过程指导更重要。以下是精确设定目标的三步法，帮助你获得高质量输出。</a:t>
            </a:r>
            <a:endParaRPr lang="zh-CN" altLang="en-US" dirty="0"/>
          </a:p>
          <a:p>
            <a:r>
              <a:rPr lang="zh-CN" altLang="en-US" dirty="0"/>
              <a:t>明确定义成功是第一步。在指令中明确定义什么是成功的响应，提供明确的评判标准或期望结果。例如，</a:t>
            </a:r>
            <a:r>
              <a:rPr lang="en-US" altLang="zh-CN" dirty="0"/>
              <a:t>"</a:t>
            </a:r>
            <a:r>
              <a:rPr lang="zh-CN" altLang="en-US" dirty="0"/>
              <a:t>分析应包含数据支持的见解，而非一般性观察</a:t>
            </a:r>
            <a:r>
              <a:rPr lang="en-US" altLang="zh-CN" dirty="0"/>
              <a:t>"</a:t>
            </a:r>
            <a:r>
              <a:rPr lang="zh-CN" altLang="en-US" dirty="0"/>
              <a:t>或</a:t>
            </a:r>
            <a:r>
              <a:rPr lang="en-US" altLang="zh-CN" dirty="0"/>
              <a:t>"</a:t>
            </a:r>
            <a:r>
              <a:rPr lang="zh-CN" altLang="en-US" dirty="0"/>
              <a:t>成功的方案需要平衡成本效益和实施难度</a:t>
            </a:r>
            <a:r>
              <a:rPr lang="en-US" altLang="zh-CN" dirty="0"/>
              <a:t>"</a:t>
            </a:r>
            <a:r>
              <a:rPr lang="zh-CN" altLang="en-US" dirty="0"/>
              <a:t>。这样的明确标准让模型了解输出质量的衡量标准，知道努力的方向。</a:t>
            </a:r>
            <a:endParaRPr lang="zh-CN" altLang="en-US" dirty="0"/>
          </a:p>
          <a:p>
            <a:r>
              <a:rPr lang="zh-CN" altLang="en-US" dirty="0"/>
              <a:t>鼓励持续推理是第二步。鼓励模型持续推理和迭代，直到达到设定的成功标准。例如，</a:t>
            </a:r>
            <a:r>
              <a:rPr lang="en-US" altLang="zh-CN" dirty="0"/>
              <a:t>"</a:t>
            </a:r>
            <a:r>
              <a:rPr lang="zh-CN" altLang="en-US" dirty="0"/>
              <a:t>确保分析考虑了所有可能的风险因素</a:t>
            </a:r>
            <a:r>
              <a:rPr lang="en-US" altLang="zh-CN" dirty="0"/>
              <a:t>"</a:t>
            </a:r>
            <a:r>
              <a:rPr lang="zh-CN" altLang="en-US" dirty="0"/>
              <a:t>或</a:t>
            </a:r>
            <a:r>
              <a:rPr lang="en-US" altLang="zh-CN" dirty="0"/>
              <a:t>"</a:t>
            </a:r>
            <a:r>
              <a:rPr lang="zh-CN" altLang="en-US" dirty="0"/>
              <a:t>方案必须解决文档中提到的全部三个核心问题</a:t>
            </a:r>
            <a:r>
              <a:rPr lang="en-US" altLang="zh-CN" dirty="0"/>
              <a:t>"</a:t>
            </a:r>
            <a:r>
              <a:rPr lang="zh-CN" altLang="en-US" dirty="0"/>
              <a:t>。这样的引导促使模型进行更深入的思考和自我检查，不满足于表面分析。</a:t>
            </a:r>
            <a:endParaRPr lang="zh-CN" altLang="en-US" dirty="0"/>
          </a:p>
          <a:p>
            <a:r>
              <a:rPr lang="zh-CN" altLang="en-US" dirty="0"/>
              <a:t>评估结果是第三步。根据预设标准评估模型输出是否达到目标，提供反馈并引导进一步改进。例如，</a:t>
            </a:r>
            <a:r>
              <a:rPr lang="en-US" altLang="zh-CN" dirty="0"/>
              <a:t>"</a:t>
            </a:r>
            <a:r>
              <a:rPr lang="zh-CN" altLang="en-US" dirty="0"/>
              <a:t>这个分析很好地覆盖了财务风险，但缺少市场风险分析</a:t>
            </a:r>
            <a:r>
              <a:rPr lang="en-US" altLang="zh-CN" dirty="0"/>
              <a:t>"</a:t>
            </a:r>
            <a:r>
              <a:rPr lang="zh-CN" altLang="en-US" dirty="0"/>
              <a:t>或</a:t>
            </a:r>
            <a:r>
              <a:rPr lang="en-US" altLang="zh-CN" dirty="0"/>
              <a:t>"</a:t>
            </a:r>
            <a:r>
              <a:rPr lang="zh-CN" altLang="en-US" dirty="0"/>
              <a:t>请进一步完善方案中的实施时间线部分</a:t>
            </a:r>
            <a:r>
              <a:rPr lang="en-US" altLang="zh-CN" dirty="0"/>
              <a:t>"</a:t>
            </a:r>
            <a:r>
              <a:rPr lang="zh-CN" altLang="en-US" dirty="0"/>
              <a:t>。通过这种迭代评估，可以不断提升输出质量，最终达到理想结果。</a:t>
            </a:r>
            <a:endParaRPr lang="zh-CN" altLang="en-US" dirty="0"/>
          </a:p>
          <a:p>
            <a:r>
              <a:rPr lang="zh-CN" altLang="en-US" dirty="0"/>
              <a:t>这三步法的核心是：明确</a:t>
            </a:r>
            <a:r>
              <a:rPr lang="en-US" altLang="zh-CN" dirty="0"/>
              <a:t>"</a:t>
            </a:r>
            <a:r>
              <a:rPr lang="zh-CN" altLang="en-US" dirty="0"/>
              <a:t>什么是好的</a:t>
            </a:r>
            <a:r>
              <a:rPr lang="en-US" altLang="zh-CN" dirty="0"/>
              <a:t>"</a:t>
            </a:r>
            <a:r>
              <a:rPr lang="zh-CN" altLang="en-US" dirty="0"/>
              <a:t>，而非</a:t>
            </a:r>
            <a:r>
              <a:rPr lang="en-US" altLang="zh-CN" dirty="0"/>
              <a:t>"</a:t>
            </a:r>
            <a:r>
              <a:rPr lang="zh-CN" altLang="en-US" dirty="0"/>
              <a:t>怎么做</a:t>
            </a:r>
            <a:r>
              <a:rPr lang="en-US" altLang="zh-CN" dirty="0"/>
              <a:t>"</a:t>
            </a:r>
            <a:r>
              <a:rPr lang="zh-CN" altLang="en-US" dirty="0"/>
              <a:t>；关注结果质量，而非过程细节；通过迭代评估持续改进。这种方法充分利用了推理模型的自主思考能力，同时确保输出符合特定需求。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/>
          </p:nvPr>
        </p:nvSpPr>
        <p:spPr>
          <a:xfrm>
            <a:off x="794420" y="6290400"/>
            <a:ext cx="6355358" cy="5146691"/>
          </a:xfrm>
          <a:prstGeom prst="rect">
            <a:avLst/>
          </a:prstGeom>
        </p:spPr>
        <p:txBody>
          <a:bodyPr/>
          <a:p>
            <a:r>
              <a:rPr lang="zh-CN" altLang="en-US"/>
              <a:t>感谢各位参与本次课程。</a:t>
            </a:r>
            <a:endParaRPr lang="zh-CN" altLang="en-US"/>
          </a:p>
          <a:p>
            <a:r>
              <a:rPr lang="zh-CN" altLang="en-US"/>
              <a:t>希望通过本课程的学习，大家已经掌握了提示词工程的核心概念和实用技巧，能够在实际工作中更有效地利用</a:t>
            </a:r>
            <a:r>
              <a:rPr lang="en-US" altLang="zh-CN"/>
              <a:t>AI</a:t>
            </a:r>
            <a:r>
              <a:rPr lang="zh-CN" altLang="en-US"/>
              <a:t>工具。从结构化提示词到创意型提示词，从优化方法到推理时代的应用，这些知识将帮助你在</a:t>
            </a:r>
            <a:r>
              <a:rPr lang="en-US" altLang="zh-CN"/>
              <a:t>AI</a:t>
            </a:r>
            <a:r>
              <a:rPr lang="zh-CN" altLang="en-US"/>
              <a:t>时代保持竞争力。</a:t>
            </a:r>
            <a:endParaRPr lang="zh-CN" altLang="en-US"/>
          </a:p>
          <a:p>
            <a:r>
              <a:rPr lang="zh-CN" altLang="en-US"/>
              <a:t>提示词工程是一门不断发展的技术，持续学习和实践是提升技能的关键。希望大家能将今天学到的知识应用到实际工作中，创造更多价值。</a:t>
            </a:r>
            <a:endParaRPr lang="zh-CN" altLang="en-US"/>
          </a:p>
          <a:p>
            <a:r>
              <a:rPr lang="zh-CN" altLang="en-US"/>
              <a:t>祝各位在</a:t>
            </a:r>
            <a:r>
              <a:rPr lang="en-US" altLang="zh-CN"/>
              <a:t>AI</a:t>
            </a:r>
            <a:r>
              <a:rPr lang="zh-CN" altLang="en-US"/>
              <a:t>之旅中取得成功！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个看似简单的问题在人类社交中可能有多种含义：它可能是一个简单的问候语，无需实际回答；可能是邀请共进晚餐的暗示；也可能是表达关心的方式。人类能够根据社交场景、关系和非语言线索理解真正的意图。</a:t>
            </a:r>
            <a:endParaRPr lang="zh-CN" altLang="en-US" dirty="0"/>
          </a:p>
          <a:p>
            <a:r>
              <a:rPr lang="zh-CN" altLang="en-US" dirty="0"/>
              <a:t>这个简单例子揭示了人类沟通与</a:t>
            </a:r>
            <a:r>
              <a:rPr lang="en-US" altLang="zh-CN" dirty="0"/>
              <a:t>AI</a:t>
            </a:r>
            <a:r>
              <a:rPr lang="zh-CN" altLang="en-US" dirty="0"/>
              <a:t>沟通的关键差异：人类沟通依赖共享经验和默契，而</a:t>
            </a:r>
            <a:r>
              <a:rPr lang="en-US" altLang="zh-CN" dirty="0"/>
              <a:t>AI</a:t>
            </a:r>
            <a:r>
              <a:rPr lang="zh-CN" altLang="en-US" dirty="0"/>
              <a:t>沟通需要明确和精确。我们与朋友交流可以依赖大量未说出口的共识，但与</a:t>
            </a:r>
            <a:r>
              <a:rPr lang="en-US" altLang="zh-CN" dirty="0"/>
              <a:t>AI</a:t>
            </a:r>
            <a:r>
              <a:rPr lang="zh-CN" altLang="en-US" dirty="0"/>
              <a:t>交流则需要明确表达所有必要信息。</a:t>
            </a:r>
            <a:endParaRPr lang="zh-CN" altLang="en-US" dirty="0"/>
          </a:p>
          <a:p>
            <a:r>
              <a:rPr lang="zh-CN" altLang="en-US" dirty="0"/>
              <a:t>理解这一差异是提升提示词效果的第一步，它提醒我们需要更加明确、具体地表达我们的需求和期望。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深入探讨人类沟通，我们可以发现它实际上包含三个层次的</a:t>
            </a:r>
            <a:r>
              <a:rPr lang="en-US" altLang="zh-CN" dirty="0"/>
              <a:t>"</a:t>
            </a:r>
            <a:r>
              <a:rPr lang="zh-CN" altLang="en-US" dirty="0"/>
              <a:t>隐藏协议</a:t>
            </a:r>
            <a:r>
              <a:rPr lang="en-US" altLang="zh-CN" dirty="0"/>
              <a:t>"</a:t>
            </a:r>
            <a:r>
              <a:rPr lang="zh-CN" altLang="en-US" dirty="0"/>
              <a:t>。</a:t>
            </a:r>
            <a:endParaRPr lang="zh-CN" altLang="en-US" dirty="0"/>
          </a:p>
          <a:p>
            <a:r>
              <a:rPr lang="zh-CN" altLang="en-US" dirty="0"/>
              <a:t>第一层是表面请求，这是我们能看到和听到的表层信息，比如</a:t>
            </a:r>
            <a:r>
              <a:rPr lang="en-US" altLang="zh-CN" dirty="0"/>
              <a:t>"</a:t>
            </a:r>
            <a:r>
              <a:rPr lang="zh-CN" altLang="en-US" dirty="0"/>
              <a:t>帮我带杯咖啡</a:t>
            </a:r>
            <a:r>
              <a:rPr lang="en-US" altLang="zh-CN" dirty="0"/>
              <a:t>"</a:t>
            </a:r>
            <a:r>
              <a:rPr lang="zh-CN" altLang="en-US" dirty="0"/>
              <a:t>这样的具体请求。这是沟通中最直接的部分。</a:t>
            </a:r>
            <a:endParaRPr lang="zh-CN" altLang="en-US" dirty="0"/>
          </a:p>
          <a:p>
            <a:r>
              <a:rPr lang="zh-CN" altLang="en-US" dirty="0"/>
              <a:t>第二层是默认信息，包含个人的口味偏好、购买习惯等具体细节。当你请同事帮忙买咖啡时，如果他知道你喜欢加奶不加糖，这些信息虽然没有明说，但在沟通中默认存在。</a:t>
            </a:r>
            <a:endParaRPr lang="zh-CN" altLang="en-US" dirty="0"/>
          </a:p>
          <a:p>
            <a:r>
              <a:rPr lang="zh-CN" altLang="en-US" dirty="0"/>
              <a:t>第三层是共同认知，这是建立在长期交往基础上的深层理解。长期合作的同事之间可能形成一套默契，使简单的请求能够准确传达和执行。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人类对话围绕「共享信息池」，语言只是冰山一角</a:t>
            </a:r>
            <a:endParaRPr lang="zh-CN" altLang="en-US" dirty="0"/>
          </a:p>
          <a:p>
            <a:r>
              <a:rPr lang="zh-CN" altLang="en-US" dirty="0"/>
              <a:t>与</a:t>
            </a:r>
            <a:r>
              <a:rPr lang="en-US" altLang="zh-CN" dirty="0"/>
              <a:t>AI</a:t>
            </a:r>
            <a:r>
              <a:rPr lang="zh-CN" altLang="en-US" dirty="0"/>
              <a:t>交流时，我们需要将这些隐藏协议显性化，确保信息完整传递。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482079" y="7482846"/>
            <a:ext cx="1666243" cy="247657"/>
          </a:xfrm>
          <a:prstGeom prst="rect">
            <a:avLst/>
          </a:prstGeom>
        </p:spPr>
        <p:txBody>
          <a:bodyPr/>
          <a:lstStyle/>
          <a:p>
            <a:fld id="{E68AEBC5-1D0D-411D-9EE3-C6F41EFD080C}" type="datetime1">
              <a:rPr lang="zh-CN" altLang="en-US" smtClean="0"/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792483" y="7482846"/>
            <a:ext cx="4968241" cy="2476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OfficePLUS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765567" y="7482846"/>
            <a:ext cx="3057114" cy="247657"/>
          </a:xfrm>
          <a:prstGeom prst="rect">
            <a:avLst/>
          </a:prstGeom>
        </p:spPr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3" Type="http://schemas.openxmlformats.org/officeDocument/2006/relationships/theme" Target="../theme/theme1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1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34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4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36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8.xml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39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9.xml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1.xml"/><Relationship Id="rId1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1.xml"/><Relationship Id="rId1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2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2.xml"/><Relationship Id="rId1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2.xml"/><Relationship Id="rId1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44.xml"/><Relationship Id="rId1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45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46.xml"/><Relationship Id="rId1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1.xml"/><Relationship Id="rId6" Type="http://schemas.openxmlformats.org/officeDocument/2006/relationships/slideLayout" Target="../slideLayouts/slideLayout4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37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48.xml"/><Relationship Id="rId1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3.xml"/><Relationship Id="rId6" Type="http://schemas.openxmlformats.org/officeDocument/2006/relationships/slideLayout" Target="../slideLayouts/slideLayout49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49.xml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5.xml"/><Relationship Id="rId6" Type="http://schemas.openxmlformats.org/officeDocument/2006/relationships/slideLayout" Target="../slideLayouts/slideLayout50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52.xml"/><Relationship Id="rId1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53.xml"/><Relationship Id="rId1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0.xml"/><Relationship Id="rId6" Type="http://schemas.openxmlformats.org/officeDocument/2006/relationships/slideLayout" Target="../slideLayouts/slideLayout5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55.xml"/><Relationship Id="rId1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56.xml"/><Relationship Id="rId1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57.xml"/><Relationship Id="rId1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58.xml"/><Relationship Id="rId1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59.xml"/><Relationship Id="rId1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59.xml"/><Relationship Id="rId1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59.xml"/><Relationship Id="rId1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9.xml"/><Relationship Id="rId5" Type="http://schemas.openxmlformats.org/officeDocument/2006/relationships/slideLayout" Target="../slideLayouts/slideLayout60.xml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8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79.png"/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8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62.xml"/><Relationship Id="rId1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9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alphaModFix amt="20000"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21062" y="2427790"/>
            <a:ext cx="11165745" cy="30203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r>
              <a:rPr lang="zh-CN" altLang="en-US" sz="9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提示词的艺术</a:t>
            </a:r>
            <a:endParaRPr lang="en-US" altLang="zh-CN" sz="9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6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推理时代的不变与变</a:t>
            </a:r>
            <a:endParaRPr lang="zh-CN" altLang="en-US" sz="6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r">
              <a:buNone/>
            </a:pPr>
            <a:endParaRPr lang="en-US" sz="19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0"/>
          <p:cNvSpPr/>
          <p:nvPr/>
        </p:nvSpPr>
        <p:spPr>
          <a:xfrm>
            <a:off x="7893384" y="7524348"/>
            <a:ext cx="5958245" cy="4345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buNone/>
            </a:pPr>
            <a:r>
              <a:rPr lang="zh-CN" altLang="en-US" sz="240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猫叔的 </a:t>
            </a:r>
            <a:r>
              <a:rPr lang="en-US" sz="240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AI </a:t>
            </a:r>
            <a:r>
              <a:rPr lang="en-US" sz="2400" dirty="0" err="1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通识课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7"/>
          <p:cNvSpPr/>
          <p:nvPr/>
        </p:nvSpPr>
        <p:spPr>
          <a:xfrm>
            <a:off x="6101293" y="1668067"/>
            <a:ext cx="7964157" cy="29039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zh-CN" altLang="en-US" sz="96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天知地知</a:t>
            </a:r>
            <a:endParaRPr lang="en-US" altLang="zh-CN" sz="9600" dirty="0"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-120"/>
            </a:endParaRPr>
          </a:p>
          <a:p>
            <a:pPr marL="0" indent="0" algn="ctr">
              <a:buNone/>
            </a:pPr>
            <a:r>
              <a:rPr lang="zh-CN" altLang="en-US" sz="96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你知我知</a:t>
            </a:r>
            <a:endParaRPr lang="en-US" altLang="zh-CN" sz="9600" dirty="0"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-120"/>
            </a:endParaRPr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350558" y="4884750"/>
            <a:ext cx="761665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zh-CN" sz="8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AI</a:t>
            </a:r>
            <a:r>
              <a:rPr lang="zh-CN" altLang="en-US" sz="8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：我麻烦你</a:t>
            </a:r>
            <a:endParaRPr lang="en-US" altLang="zh-CN" sz="8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7"/>
          <p:cNvSpPr/>
          <p:nvPr/>
        </p:nvSpPr>
        <p:spPr>
          <a:xfrm>
            <a:off x="2800350" y="2559218"/>
            <a:ext cx="11125200" cy="51495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altLang="zh-CN" sz="9600" dirty="0" err="1">
                <a:latin typeface="微软雅黑" panose="020B0503020204020204" pitchFamily="34" charset="-122"/>
                <a:ea typeface="微软雅黑" panose="020B0503020204020204" pitchFamily="34" charset="-122"/>
                <a:cs typeface="Lora" pitchFamily="34" charset="-120"/>
              </a:rPr>
              <a:t>提示词的</a:t>
            </a:r>
            <a:r>
              <a:rPr lang="zh-CN" altLang="en-US" sz="9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进化</a:t>
            </a:r>
            <a:r>
              <a:rPr lang="en-US" altLang="zh-CN" sz="9600" dirty="0" err="1">
                <a:latin typeface="微软雅黑" panose="020B0503020204020204" pitchFamily="34" charset="-122"/>
                <a:ea typeface="微软雅黑" panose="020B0503020204020204" pitchFamily="34" charset="-122"/>
                <a:cs typeface="Lora" pitchFamily="34" charset="-120"/>
              </a:rPr>
              <a:t>之旅</a:t>
            </a:r>
            <a:endParaRPr lang="en-US" altLang="zh-CN" sz="9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 1"/>
          <p:cNvSpPr/>
          <p:nvPr/>
        </p:nvSpPr>
        <p:spPr>
          <a:xfrm>
            <a:off x="6981349" y="4238386"/>
            <a:ext cx="5632490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 err="1">
                <a:latin typeface="微软雅黑" panose="020B0503020204020204" pitchFamily="34" charset="-122"/>
                <a:ea typeface="微软雅黑" panose="020B0503020204020204" pitchFamily="34" charset="-122"/>
                <a:cs typeface="Lora" pitchFamily="34" charset="-120"/>
              </a:rPr>
              <a:t>从复杂规则到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自然交流</a:t>
            </a:r>
            <a:endParaRPr 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289" y="1176099"/>
            <a:ext cx="3005495" cy="18574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03289" y="331708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复杂阶段</a:t>
            </a:r>
            <a:endParaRPr 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2"/>
          <p:cNvSpPr/>
          <p:nvPr/>
        </p:nvSpPr>
        <p:spPr>
          <a:xfrm>
            <a:off x="603289" y="3807499"/>
            <a:ext cx="300549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早期提示词方法需要编写复杂详细的指令，类似编程般严谨</a:t>
            </a:r>
            <a:endParaRPr lang="en-US" sz="17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095" y="2430661"/>
            <a:ext cx="3005614" cy="18574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006095" y="457164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简化阶段</a:t>
            </a:r>
            <a:endParaRPr 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 4"/>
          <p:cNvSpPr/>
          <p:nvPr/>
        </p:nvSpPr>
        <p:spPr>
          <a:xfrm>
            <a:off x="4006095" y="5062061"/>
            <a:ext cx="300561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更精简的指令形式，减少冗余内容</a:t>
            </a:r>
            <a:endParaRPr lang="en-US" sz="17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071" y="3017400"/>
            <a:ext cx="3005614" cy="18574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28071" y="515838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规则阶段</a:t>
            </a:r>
            <a:endParaRPr 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 6"/>
          <p:cNvSpPr/>
          <p:nvPr/>
        </p:nvSpPr>
        <p:spPr>
          <a:xfrm>
            <a:off x="7428071" y="5648800"/>
            <a:ext cx="300561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使用结构化的规则和框架来引导AI输出</a:t>
            </a:r>
            <a:endParaRPr lang="en-US" sz="17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0997" y="3646884"/>
            <a:ext cx="3005614" cy="185749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0997" y="578786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对话阶段</a:t>
            </a:r>
            <a:endParaRPr 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 8"/>
          <p:cNvSpPr/>
          <p:nvPr/>
        </p:nvSpPr>
        <p:spPr>
          <a:xfrm>
            <a:off x="10830997" y="6278284"/>
            <a:ext cx="300561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最终演变为像人类交谈般自然的对话方式</a:t>
            </a:r>
            <a:endParaRPr lang="en-US" sz="17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74222" y="1504329"/>
            <a:ext cx="711009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请为我创建一个关于气候变化的社交媒体帖子。帖子应当包含以下元素：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引人注目的开头；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至少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个关于气候变化的科学事实；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一个号召行动；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不超过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280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个字符；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使用正式但不过于学术的语气；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包含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2-3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个相关的话题标签；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避免政治立场；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引用至少一个可靠来源。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74222" y="6382821"/>
            <a:ext cx="61504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写个气候变化的推文，要有吸引力！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83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54452"/>
            <a:ext cx="7370683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为什么需要新的提示词方法？</a:t>
            </a:r>
            <a:endParaRPr lang="en-US" sz="44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1" y="30717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2"/>
          <p:cNvSpPr/>
          <p:nvPr/>
        </p:nvSpPr>
        <p:spPr>
          <a:xfrm>
            <a:off x="985243" y="3156744"/>
            <a:ext cx="127278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1</a:t>
            </a:r>
            <a:endParaRPr lang="en-US" sz="26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 3"/>
          <p:cNvSpPr/>
          <p:nvPr/>
        </p:nvSpPr>
        <p:spPr>
          <a:xfrm>
            <a:off x="1616632" y="3208536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320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大模型理解能力显著提升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93791" y="431915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 5"/>
          <p:cNvSpPr/>
          <p:nvPr/>
        </p:nvSpPr>
        <p:spPr>
          <a:xfrm>
            <a:off x="962145" y="4404162"/>
            <a:ext cx="173474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2</a:t>
            </a:r>
            <a:endParaRPr lang="en-US" sz="26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 6"/>
          <p:cNvSpPr/>
          <p:nvPr/>
        </p:nvSpPr>
        <p:spPr>
          <a:xfrm>
            <a:off x="1616632" y="4455954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3200" dirty="0" err="1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自带推理能力</a:t>
            </a:r>
            <a:r>
              <a:rPr lang="zh-CN" altLang="en-US" sz="320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和</a:t>
            </a:r>
            <a:r>
              <a:rPr lang="en-US" altLang="zh-CN" sz="3200" dirty="0" err="1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多轮对话</a:t>
            </a:r>
            <a:r>
              <a:rPr lang="zh-CN" altLang="en-US" sz="320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支持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3791" y="55665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 8"/>
          <p:cNvSpPr/>
          <p:nvPr/>
        </p:nvSpPr>
        <p:spPr>
          <a:xfrm>
            <a:off x="965836" y="5651579"/>
            <a:ext cx="166211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3</a:t>
            </a:r>
            <a:endParaRPr lang="en-US" sz="26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616631" y="5703372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3200" dirty="0" err="1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上下文理解更强</a:t>
            </a:r>
            <a:r>
              <a:rPr lang="zh-CN" altLang="en-US" sz="320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，更接近人类思维</a:t>
            </a:r>
            <a:endParaRPr lang="en-US" sz="3200" dirty="0">
              <a:solidFill>
                <a:srgbClr val="44372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-12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6628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提示词的两大方向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50720"/>
            <a:ext cx="6244709" cy="350305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70892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结构化类型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6290072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 err="1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专注于精确的</a:t>
            </a:r>
            <a:r>
              <a:rPr lang="en-US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、</a:t>
            </a:r>
            <a:r>
              <a:rPr lang="zh-CN" altLang="en-US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规范</a:t>
            </a:r>
            <a:r>
              <a:rPr lang="en-US" dirty="0" err="1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的输出</a:t>
            </a:r>
            <a:r>
              <a:rPr lang="en-US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。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521" y="1950720"/>
            <a:ext cx="6244709" cy="350305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99521" y="570892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创意型内容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 4"/>
          <p:cNvSpPr/>
          <p:nvPr/>
        </p:nvSpPr>
        <p:spPr>
          <a:xfrm>
            <a:off x="7599521" y="6290072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zh-CN" altLang="en-US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追求独特、富有想象力的输出</a:t>
            </a:r>
            <a:endParaRPr lang="en-US" dirty="0">
              <a:solidFill>
                <a:srgbClr val="44372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-12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42340" y="2778443"/>
            <a:ext cx="5670590" cy="13363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sz="8000" dirty="0" err="1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结构化类型</a:t>
            </a:r>
            <a:endParaRPr lang="en-US" sz="8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 1"/>
          <p:cNvSpPr/>
          <p:nvPr/>
        </p:nvSpPr>
        <p:spPr>
          <a:xfrm>
            <a:off x="8242340" y="4454962"/>
            <a:ext cx="517838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dirty="0" err="1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用于获取精确的、格式化的信息</a:t>
            </a:r>
            <a:endParaRPr 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250648" y="321413"/>
            <a:ext cx="5670590" cy="9201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buNone/>
            </a:pPr>
            <a:r>
              <a:rPr lang="en-US" sz="6600" dirty="0" err="1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关键要素</a:t>
            </a:r>
            <a:endParaRPr lang="en-US" sz="6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187655" y="1910595"/>
            <a:ext cx="116778" cy="853321"/>
          </a:xfrm>
          <a:prstGeom prst="roundRect">
            <a:avLst>
              <a:gd name="adj" fmla="val 5603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2"/>
          <p:cNvSpPr/>
          <p:nvPr/>
        </p:nvSpPr>
        <p:spPr>
          <a:xfrm>
            <a:off x="1697838" y="1977270"/>
            <a:ext cx="194735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确认背景信息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 3"/>
          <p:cNvSpPr/>
          <p:nvPr/>
        </p:nvSpPr>
        <p:spPr>
          <a:xfrm>
            <a:off x="1697837" y="2467689"/>
            <a:ext cx="296808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确认必要的背景信息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697837" y="3334345"/>
            <a:ext cx="116778" cy="853321"/>
          </a:xfrm>
          <a:prstGeom prst="roundRect">
            <a:avLst>
              <a:gd name="adj" fmla="val 5603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 5"/>
          <p:cNvSpPr/>
          <p:nvPr/>
        </p:nvSpPr>
        <p:spPr>
          <a:xfrm>
            <a:off x="2208020" y="3381970"/>
            <a:ext cx="194735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明确要求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 6"/>
          <p:cNvSpPr/>
          <p:nvPr/>
        </p:nvSpPr>
        <p:spPr>
          <a:xfrm>
            <a:off x="2208019" y="3872389"/>
            <a:ext cx="285130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明确每个环节的要求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2213285" y="4786671"/>
            <a:ext cx="116778" cy="853321"/>
          </a:xfrm>
          <a:prstGeom prst="roundRect">
            <a:avLst>
              <a:gd name="adj" fmla="val 5603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 8"/>
          <p:cNvSpPr/>
          <p:nvPr/>
        </p:nvSpPr>
        <p:spPr>
          <a:xfrm>
            <a:off x="2723469" y="4824771"/>
            <a:ext cx="194735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设定标准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 9"/>
          <p:cNvSpPr/>
          <p:nvPr/>
        </p:nvSpPr>
        <p:spPr>
          <a:xfrm>
            <a:off x="2723468" y="5315190"/>
            <a:ext cx="205418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设定检验标准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2723468" y="6233698"/>
            <a:ext cx="116778" cy="853321"/>
          </a:xfrm>
          <a:prstGeom prst="roundRect">
            <a:avLst>
              <a:gd name="adj" fmla="val 5603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3233650" y="6262273"/>
            <a:ext cx="194735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规定格式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3233649" y="6752692"/>
            <a:ext cx="205418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规定输出格式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487323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背景要说清</a:t>
            </a:r>
            <a:endParaRPr 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41426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27190" y="560359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时间和环境</a:t>
            </a:r>
            <a:r>
              <a:rPr lang="zh-CN" altLang="en-US" sz="22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明确</a:t>
            </a:r>
            <a:endParaRPr 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2841426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88104" y="560371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现状和挑战</a:t>
            </a:r>
            <a:r>
              <a:rPr lang="zh-CN" altLang="en-US" sz="22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描述</a:t>
            </a:r>
            <a:endParaRPr 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2841426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49138" y="560359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问题背景</a:t>
            </a:r>
            <a:r>
              <a:rPr lang="zh-CN" altLang="en-US" sz="22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交代</a:t>
            </a:r>
            <a:endParaRPr 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791730" y="4095027"/>
            <a:ext cx="11046819" cy="1689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数据，分析新能源车价格战对特斯拉的影响，重点关注中国市场的销量变化和消费者情绪转变。背景是比亚迪等国产品牌持续降价，而特斯拉试图维持品牌溢价。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1" y="0"/>
            <a:ext cx="14630400" cy="28352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55496" y="2649491"/>
            <a:ext cx="4120753" cy="2546747"/>
          </a:xfrm>
          <a:prstGeom prst="rect">
            <a:avLst/>
          </a:prstGeom>
        </p:spPr>
      </p:pic>
      <p:sp>
        <p:nvSpPr>
          <p:cNvPr id="4" name="Text 2"/>
          <p:cNvSpPr/>
          <p:nvPr/>
        </p:nvSpPr>
        <p:spPr>
          <a:xfrm>
            <a:off x="9455615" y="5571268"/>
            <a:ext cx="4120753" cy="5255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价值维度</a:t>
            </a:r>
            <a:endParaRPr 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643" y="2649491"/>
            <a:ext cx="4120872" cy="2546866"/>
          </a:xfrm>
          <a:prstGeom prst="rect">
            <a:avLst/>
          </a:prstGeom>
        </p:spPr>
      </p:pic>
      <p:sp>
        <p:nvSpPr>
          <p:cNvPr id="6" name="Text 4"/>
          <p:cNvSpPr/>
          <p:nvPr/>
        </p:nvSpPr>
        <p:spPr>
          <a:xfrm>
            <a:off x="5124762" y="5571387"/>
            <a:ext cx="4120753" cy="5255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技能维度</a:t>
            </a:r>
            <a:endParaRPr 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49491"/>
            <a:ext cx="4120753" cy="2546747"/>
          </a:xfrm>
          <a:prstGeom prst="rect">
            <a:avLst/>
          </a:prstGeom>
        </p:spPr>
      </p:pic>
      <p:sp>
        <p:nvSpPr>
          <p:cNvPr id="8" name="Text 6"/>
          <p:cNvSpPr/>
          <p:nvPr/>
        </p:nvSpPr>
        <p:spPr>
          <a:xfrm>
            <a:off x="793909" y="5571268"/>
            <a:ext cx="4120753" cy="5255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知识维度</a:t>
            </a:r>
            <a:endParaRPr 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53609" y="423990"/>
            <a:ext cx="5628918" cy="7036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5500"/>
              </a:lnSpc>
              <a:buNone/>
            </a:pPr>
            <a:r>
              <a:rPr lang="en-US" sz="480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任务要具象</a:t>
            </a:r>
            <a:endParaRPr 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1"/>
          <p:cNvSpPr/>
          <p:nvPr/>
        </p:nvSpPr>
        <p:spPr>
          <a:xfrm>
            <a:off x="1118216" y="1487174"/>
            <a:ext cx="1407199" cy="3518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量化目标</a:t>
            </a:r>
            <a:endParaRPr 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 2"/>
          <p:cNvSpPr/>
          <p:nvPr/>
        </p:nvSpPr>
        <p:spPr>
          <a:xfrm>
            <a:off x="1393190" y="1848530"/>
            <a:ext cx="4972050" cy="7203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设定清晰可衡量的目标和完成标准，确保任务结果可以被准确评估</a:t>
            </a:r>
            <a:endParaRPr lang="en-US" sz="17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 3"/>
          <p:cNvSpPr/>
          <p:nvPr/>
        </p:nvSpPr>
        <p:spPr>
          <a:xfrm>
            <a:off x="1118216" y="3046224"/>
            <a:ext cx="1407199" cy="3518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关键节点</a:t>
            </a:r>
            <a:endParaRPr 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 5"/>
          <p:cNvSpPr/>
          <p:nvPr/>
        </p:nvSpPr>
        <p:spPr>
          <a:xfrm>
            <a:off x="1118216" y="4602122"/>
            <a:ext cx="1407199" cy="3518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优先级</a:t>
            </a:r>
            <a:endParaRPr 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393190" y="4953952"/>
            <a:ext cx="4972050" cy="7203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确定任务的优先顺序和最终交付的具体形式，保证资源合理分配</a:t>
            </a:r>
            <a:endParaRPr lang="en-US" sz="17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 2"/>
          <p:cNvSpPr/>
          <p:nvPr/>
        </p:nvSpPr>
        <p:spPr>
          <a:xfrm>
            <a:off x="1393190" y="3401241"/>
            <a:ext cx="4972050" cy="7203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altLang="zh-CN" sz="1750" dirty="0" err="1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明确界定项目的关键里程碑和具体的验收指标，便于进度追踪</a:t>
            </a:r>
            <a:endParaRPr lang="en-US" altLang="zh-CN" sz="17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70446"/>
            <a:ext cx="7556421" cy="14016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先列出5个核心痛点，再用波特五力模型分析行业竞争态势，然后评估3个可能的市场进入策略，最后用SCQA结构（情境、复杂性、问题、答案）输出一份不超过2页的决策报告。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1">
            <a:alphaModFix amt="50000"/>
          </a:blip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8456890" y="419814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5550"/>
              </a:lnSpc>
              <a:buNone/>
            </a:pPr>
            <a:r>
              <a:rPr lang="en-US" sz="480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约束要明确</a:t>
            </a:r>
            <a:endParaRPr 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70929" y="4620697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 2"/>
          <p:cNvSpPr/>
          <p:nvPr/>
        </p:nvSpPr>
        <p:spPr>
          <a:xfrm>
            <a:off x="1005363" y="485513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⏰</a:t>
            </a:r>
            <a:r>
              <a:rPr lang="en-US" sz="22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 时间和预算</a:t>
            </a:r>
            <a:endParaRPr 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05363" y="5345549"/>
            <a:ext cx="372749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设定明确的时间节点和预算限制，避免项目超出可控范围</a:t>
            </a:r>
            <a:endParaRPr lang="en-US" sz="17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Shape 4"/>
          <p:cNvSpPr/>
          <p:nvPr/>
        </p:nvSpPr>
        <p:spPr>
          <a:xfrm>
            <a:off x="5194101" y="4620697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 5"/>
          <p:cNvSpPr/>
          <p:nvPr/>
        </p:nvSpPr>
        <p:spPr>
          <a:xfrm>
            <a:off x="5428535" y="485513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👥</a:t>
            </a:r>
            <a:r>
              <a:rPr lang="en-US" sz="22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 条件限制</a:t>
            </a:r>
            <a:endParaRPr 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 6"/>
          <p:cNvSpPr/>
          <p:nvPr/>
        </p:nvSpPr>
        <p:spPr>
          <a:xfrm>
            <a:off x="5428535" y="5345549"/>
            <a:ext cx="372749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确定可用的人员配置和技术条件，明确项目实施的基本要求</a:t>
            </a:r>
            <a:endParaRPr lang="en-US" sz="17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Shape 7"/>
          <p:cNvSpPr/>
          <p:nvPr/>
        </p:nvSpPr>
        <p:spPr>
          <a:xfrm>
            <a:off x="9617272" y="4620697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851707" y="485513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📋</a:t>
            </a:r>
            <a:r>
              <a:rPr lang="en-US" sz="22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 特殊规范</a:t>
            </a:r>
            <a:endParaRPr 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851707" y="5345549"/>
            <a:ext cx="372749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列出需要遵循的特殊规范和标准，确保合规性</a:t>
            </a:r>
            <a:endParaRPr lang="en-US" sz="17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18021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为三口之家规划三亚5日游，排除海棠湾区域（因施工噪音），需要包含适合5岁儿童的乐园活动，住宿预算每晚1500元以内，用餐偏好海鲜和当地特色，需考虑8月份天气炎热的因素。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30" y="776407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格式要规范</a:t>
            </a:r>
            <a:endParaRPr lang="en-US" sz="5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91264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2149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文档类型</a:t>
            </a:r>
            <a:endParaRPr 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5811917"/>
            <a:ext cx="4120753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明确定义文档的类型和结构形式，确保内容组织清晰有序，便于阅读和理解。每个部分都应该有清晰的层次关系。</a:t>
            </a:r>
            <a:endParaRPr lang="en-US" sz="17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2491264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32161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内容要求</a:t>
            </a:r>
            <a:endParaRPr 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 4"/>
          <p:cNvSpPr/>
          <p:nvPr/>
        </p:nvSpPr>
        <p:spPr>
          <a:xfrm>
            <a:off x="5254704" y="5812036"/>
            <a:ext cx="4120872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详细说明重点内容和具体篇幅要求，包括必要的章节、关键信息点和内容限制，确保输出结果符合预期标准。</a:t>
            </a:r>
            <a:endParaRPr lang="en-US" sz="17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2491264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32149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呈现方式</a:t>
            </a:r>
            <a:endParaRPr 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715738" y="5811917"/>
            <a:ext cx="4120753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规定适当的语言风格和具体呈现方式，包括专业用语、排版格式和视觉元素的使用规范，打造统一的文档风格。</a:t>
            </a:r>
            <a:endParaRPr lang="en-US" sz="17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200990" y="1809080"/>
            <a:ext cx="6876210" cy="4459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市场分析报告 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执行摘要 (200字) 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市场现状 (包含3个关键指标) 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竞争分析 (表格形式，对比5家主要竞争对手) 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机会与挑战 (SWOT分析) 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建议策略 (3-5点，按优先级排序) 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实施路径 (时间轴格式)</a:t>
            </a: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723305"/>
            <a:ext cx="3969425" cy="4961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背景</a:t>
            </a:r>
            <a:endParaRPr lang="en-US" sz="3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1"/>
          <p:cNvSpPr/>
          <p:nvPr/>
        </p:nvSpPr>
        <p:spPr>
          <a:xfrm>
            <a:off x="6280190" y="1457563"/>
            <a:ext cx="7556421" cy="2540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我需要[任务类型]，背景是[相关背景信息]。当前情况是[现状描述]，面临的挑战是[问题描述]。</a:t>
            </a: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 2"/>
          <p:cNvSpPr/>
          <p:nvPr/>
        </p:nvSpPr>
        <p:spPr>
          <a:xfrm>
            <a:off x="6280190" y="1949768"/>
            <a:ext cx="3175516" cy="3968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任务</a:t>
            </a:r>
            <a:endParaRPr lang="en-US" sz="2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 3"/>
          <p:cNvSpPr/>
          <p:nvPr/>
        </p:nvSpPr>
        <p:spPr>
          <a:xfrm>
            <a:off x="6280190" y="2584728"/>
            <a:ext cx="7556421" cy="2540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Font typeface="+mj-lt"/>
              <a:buAutoNum type="arabicPeriod"/>
            </a:pPr>
            <a:r>
              <a:rPr lang="en-US" sz="160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[第一步任务]，需要考虑[具体要求]</a:t>
            </a: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 4"/>
          <p:cNvSpPr/>
          <p:nvPr/>
        </p:nvSpPr>
        <p:spPr>
          <a:xfrm>
            <a:off x="6280190" y="2894290"/>
            <a:ext cx="7556421" cy="2540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Font typeface="+mj-lt"/>
              <a:buAutoNum type="arabicPeriod" startAt="2"/>
            </a:pPr>
            <a:r>
              <a:rPr lang="en-US" sz="160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[第二步任务]，重点关注[关键点]</a:t>
            </a: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 5"/>
          <p:cNvSpPr/>
          <p:nvPr/>
        </p:nvSpPr>
        <p:spPr>
          <a:xfrm>
            <a:off x="6280190" y="3203853"/>
            <a:ext cx="7556421" cy="2540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Font typeface="+mj-lt"/>
              <a:buAutoNum type="arabicPeriod" startAt="3"/>
            </a:pPr>
            <a:r>
              <a:rPr lang="en-US" sz="160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[第三步任务]，确保[质量标准]</a:t>
            </a: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 6"/>
          <p:cNvSpPr/>
          <p:nvPr/>
        </p:nvSpPr>
        <p:spPr>
          <a:xfrm>
            <a:off x="6280190" y="3696057"/>
            <a:ext cx="3175516" cy="3968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约束</a:t>
            </a:r>
            <a:endParaRPr lang="en-US" sz="2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 7"/>
          <p:cNvSpPr/>
          <p:nvPr/>
        </p:nvSpPr>
        <p:spPr>
          <a:xfrm>
            <a:off x="6280190" y="4331018"/>
            <a:ext cx="7556421" cy="2540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[时间/预算限制]</a:t>
            </a: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 8"/>
          <p:cNvSpPr/>
          <p:nvPr/>
        </p:nvSpPr>
        <p:spPr>
          <a:xfrm>
            <a:off x="6280190" y="4640580"/>
            <a:ext cx="7556421" cy="2540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[资源/技术限制]</a:t>
            </a: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 9"/>
          <p:cNvSpPr/>
          <p:nvPr/>
        </p:nvSpPr>
        <p:spPr>
          <a:xfrm>
            <a:off x="6280190" y="4950143"/>
            <a:ext cx="7556421" cy="2540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[规范/标准要求]</a:t>
            </a: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6280190" y="5442347"/>
            <a:ext cx="3175516" cy="3968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格式</a:t>
            </a:r>
            <a:endParaRPr lang="en-US" sz="2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6280190" y="6077307"/>
            <a:ext cx="7556421" cy="2540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请以[文档类型]格式输出，包含以下部分：</a:t>
            </a: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6280190" y="6509980"/>
            <a:ext cx="7556421" cy="2540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[第一部分]：[内容要求]</a:t>
            </a: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6280190" y="6819543"/>
            <a:ext cx="7556421" cy="2540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[第二部分]：[内容要求]</a:t>
            </a: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 14"/>
          <p:cNvSpPr/>
          <p:nvPr/>
        </p:nvSpPr>
        <p:spPr>
          <a:xfrm>
            <a:off x="6280190" y="7252216"/>
            <a:ext cx="7556421" cy="2540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使用[语言风格]，[其他格式要求]。</a:t>
            </a: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793790" y="448639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⚠️</a:t>
            </a: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 标准过时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976813"/>
            <a:ext cx="3005495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避免使用过时的数据和标准进行提示，这可能导致输出结果与当前实践不符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4139446" y="448639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❓</a:t>
            </a: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 术语混淆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39446" y="4976813"/>
            <a:ext cx="3005614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确保使用清晰明确的专业术语，避免模糊不清的表述造成理解偏差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7485221" y="448639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🔄</a:t>
            </a: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 逻辑断层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85221" y="4976813"/>
            <a:ext cx="3005614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防止提示词之间出现逻辑跳跃，保持思路的连贯性和完整性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10830997" y="448639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🎯</a:t>
            </a: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 实践脱节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30997" y="4976813"/>
            <a:ext cx="3005614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保持与实际应用场景的密切联系，确保提示词能够解决实际问题</a:t>
            </a:r>
            <a:endParaRPr lang="en-US" sz="1750" dirty="0"/>
          </a:p>
        </p:txBody>
      </p:sp>
      <p:sp>
        <p:nvSpPr>
          <p:cNvPr id="15" name="Text 0"/>
          <p:cNvSpPr/>
          <p:nvPr/>
        </p:nvSpPr>
        <p:spPr>
          <a:xfrm>
            <a:off x="3101795" y="1859187"/>
            <a:ext cx="8220075" cy="20781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11500" dirty="0" err="1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常见陷阱</a:t>
            </a:r>
            <a:endParaRPr lang="en-US" sz="1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75713" y="2178658"/>
            <a:ext cx="8868287" cy="17561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9600" dirty="0" err="1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创意型</a:t>
            </a:r>
            <a:r>
              <a:rPr lang="zh-CN" altLang="en-US" sz="960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提示词</a:t>
            </a:r>
            <a:endParaRPr lang="en-US" sz="9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 1"/>
          <p:cNvSpPr/>
          <p:nvPr/>
        </p:nvSpPr>
        <p:spPr>
          <a:xfrm>
            <a:off x="1707391" y="3927944"/>
            <a:ext cx="600493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3200" dirty="0" err="1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用于产生独特的、创造性的内容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2933045" y="166449"/>
            <a:ext cx="2534305" cy="4535328"/>
          </a:xfrm>
          <a:prstGeom prst="rect">
            <a:avLst/>
          </a:prstGeom>
          <a:noFill/>
        </p:spPr>
        <p:txBody>
          <a:bodyPr vert="eaVert" wrap="none" lIns="0" tIns="0" rIns="0" bIns="0" rtlCol="0" anchor="t"/>
          <a:lstStyle/>
          <a:p>
            <a:pPr marL="0" indent="0">
              <a:buNone/>
            </a:pPr>
            <a:r>
              <a:rPr lang="en-US" sz="166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区别</a:t>
            </a:r>
            <a:endParaRPr lang="en-US" sz="16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008" y="4418289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09633" y="4415551"/>
            <a:ext cx="146889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36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创意型提示</a:t>
            </a:r>
            <a:endParaRPr 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2"/>
          <p:cNvSpPr/>
          <p:nvPr/>
        </p:nvSpPr>
        <p:spPr>
          <a:xfrm>
            <a:off x="7409633" y="5212079"/>
            <a:ext cx="323528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buSzPct val="100000"/>
              <a:buChar char="•"/>
            </a:pPr>
            <a:r>
              <a:rPr lang="en-US" sz="240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特点：强调开放性思维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 3"/>
          <p:cNvSpPr/>
          <p:nvPr/>
        </p:nvSpPr>
        <p:spPr>
          <a:xfrm>
            <a:off x="7409633" y="5654277"/>
            <a:ext cx="323528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buSzPct val="100000"/>
              <a:buChar char="•"/>
            </a:pPr>
            <a:r>
              <a:rPr lang="en-US" sz="240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重点：灵活性优于精确度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08" y="1812965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09634" y="1858091"/>
            <a:ext cx="198727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36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结构化提示</a:t>
            </a:r>
            <a:endParaRPr 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 5"/>
          <p:cNvSpPr/>
          <p:nvPr/>
        </p:nvSpPr>
        <p:spPr>
          <a:xfrm>
            <a:off x="7409634" y="2654975"/>
            <a:ext cx="2944654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buSzPct val="100000"/>
              <a:buChar char="•"/>
            </a:pPr>
            <a:r>
              <a:rPr lang="en-US" sz="240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特点：强调精确规范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 6"/>
          <p:cNvSpPr/>
          <p:nvPr/>
        </p:nvSpPr>
        <p:spPr>
          <a:xfrm>
            <a:off x="7409634" y="3097173"/>
            <a:ext cx="2944654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buSzPct val="100000"/>
              <a:buChar char="•"/>
            </a:pPr>
            <a:r>
              <a:rPr lang="en-US" sz="240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重点：精确度优于灵活性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30" y="677932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AI的记忆特性</a:t>
            </a:r>
            <a:endParaRPr 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83462"/>
            <a:ext cx="6351270" cy="39253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192322"/>
            <a:ext cx="635127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无持续记忆</a:t>
            </a:r>
            <a:endParaRPr 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6682740"/>
            <a:ext cx="635127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400" dirty="0" err="1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每次对话都是全新的开始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221" y="1983462"/>
            <a:ext cx="6351389" cy="392537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85221" y="6192322"/>
            <a:ext cx="635127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对话重建</a:t>
            </a:r>
            <a:endParaRPr 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 4"/>
          <p:cNvSpPr/>
          <p:nvPr/>
        </p:nvSpPr>
        <p:spPr>
          <a:xfrm>
            <a:off x="7485221" y="6682740"/>
            <a:ext cx="63513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400" dirty="0" err="1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每个提示词都在重建对话现场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6200" y="348614"/>
            <a:ext cx="4111585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创意提示的层次</a:t>
            </a:r>
            <a:endParaRPr 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2"/>
          <p:cNvSpPr/>
          <p:nvPr/>
        </p:nvSpPr>
        <p:spPr>
          <a:xfrm>
            <a:off x="1535906" y="226790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系统创意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535906" y="2758322"/>
            <a:ext cx="408062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多维度创新组合，例：设计完整的世界观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2611993" y="389822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情境创意</a:t>
            </a:r>
            <a:endParaRPr lang="en-US" sz="2800" dirty="0"/>
          </a:p>
        </p:txBody>
      </p:sp>
      <p:sp>
        <p:nvSpPr>
          <p:cNvPr id="11" name="Text 7"/>
          <p:cNvSpPr/>
          <p:nvPr/>
        </p:nvSpPr>
        <p:spPr>
          <a:xfrm>
            <a:off x="2611993" y="4388645"/>
            <a:ext cx="4307324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带入场景和氛围，例：创作特定风格的内容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3687961" y="552855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基础创意</a:t>
            </a:r>
            <a:endParaRPr lang="en-US" sz="2800" dirty="0"/>
          </a:p>
        </p:txBody>
      </p:sp>
      <p:sp>
        <p:nvSpPr>
          <p:cNvPr id="16" name="Text 11"/>
          <p:cNvSpPr/>
          <p:nvPr/>
        </p:nvSpPr>
        <p:spPr>
          <a:xfrm>
            <a:off x="3687961" y="6018968"/>
            <a:ext cx="362723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单一维度的创新，例：为产品想名字</a:t>
            </a:r>
            <a:endParaRPr lang="en-US" sz="200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94227" y="535589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创意激发技巧</a:t>
            </a:r>
            <a:endParaRPr 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3530" y="225576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68353" y="3196949"/>
            <a:ext cx="229195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种子思维</a:t>
            </a:r>
            <a:endParaRPr lang="en-US" sz="3200" dirty="0"/>
          </a:p>
        </p:txBody>
      </p:sp>
      <p:sp>
        <p:nvSpPr>
          <p:cNvPr id="6" name="Text 2"/>
          <p:cNvSpPr/>
          <p:nvPr/>
        </p:nvSpPr>
        <p:spPr>
          <a:xfrm>
            <a:off x="1868353" y="3687367"/>
            <a:ext cx="22919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提供创意的初始点</a:t>
            </a:r>
            <a:endParaRPr lang="en-US" sz="2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027" y="226659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53850" y="3207785"/>
            <a:ext cx="229207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发散联想</a:t>
            </a:r>
            <a:endParaRPr lang="en-US" sz="3200" dirty="0"/>
          </a:p>
        </p:txBody>
      </p:sp>
      <p:sp>
        <p:nvSpPr>
          <p:cNvPr id="9" name="Text 4"/>
          <p:cNvSpPr/>
          <p:nvPr/>
        </p:nvSpPr>
        <p:spPr>
          <a:xfrm>
            <a:off x="6253850" y="3698203"/>
            <a:ext cx="229207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引导多角度思考</a:t>
            </a:r>
            <a:endParaRPr lang="en-US" sz="2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986" y="510325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06809" y="6044447"/>
            <a:ext cx="257675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约束释放</a:t>
            </a:r>
            <a:endParaRPr lang="en-US" sz="3200" dirty="0"/>
          </a:p>
        </p:txBody>
      </p:sp>
      <p:sp>
        <p:nvSpPr>
          <p:cNvPr id="12" name="Text 6"/>
          <p:cNvSpPr/>
          <p:nvPr/>
        </p:nvSpPr>
        <p:spPr>
          <a:xfrm>
            <a:off x="1906809" y="6534865"/>
            <a:ext cx="257675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设置有限制的自由</a:t>
            </a:r>
            <a:endParaRPr lang="en-US" sz="2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9146" y="5114094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53969" y="6055283"/>
            <a:ext cx="257675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迭代深化</a:t>
            </a:r>
            <a:endParaRPr lang="en-US" sz="3200" dirty="0"/>
          </a:p>
        </p:txBody>
      </p:sp>
      <p:sp>
        <p:nvSpPr>
          <p:cNvPr id="15" name="Text 8"/>
          <p:cNvSpPr/>
          <p:nvPr/>
        </p:nvSpPr>
        <p:spPr>
          <a:xfrm>
            <a:off x="6253969" y="6545701"/>
            <a:ext cx="257675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层层推进创意</a:t>
            </a:r>
            <a:endParaRPr lang="en-US" sz="240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00" y="0"/>
            <a:ext cx="3657600" cy="823305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3086099" y="180510"/>
            <a:ext cx="2400301" cy="5063709"/>
          </a:xfrm>
          <a:prstGeom prst="rect">
            <a:avLst/>
          </a:prstGeom>
          <a:noFill/>
        </p:spPr>
        <p:txBody>
          <a:bodyPr vert="eaVert" wrap="none" lIns="0" tIns="0" rIns="0" bIns="0" rtlCol="0" anchor="t"/>
          <a:lstStyle/>
          <a:p>
            <a:pPr marL="0" indent="0">
              <a:buNone/>
            </a:pPr>
            <a:r>
              <a:rPr lang="en-US" sz="19900" b="1" dirty="0" err="1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对比</a:t>
            </a:r>
            <a:endParaRPr lang="en-US" sz="19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 1"/>
          <p:cNvSpPr/>
          <p:nvPr/>
        </p:nvSpPr>
        <p:spPr>
          <a:xfrm>
            <a:off x="6879365" y="180935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❌</a:t>
            </a: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 固定思维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6879365" y="2248502"/>
            <a:ext cx="6244709" cy="9277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写一个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字的科幻故事，包含外星人、时空穿越、未来科技、道德困境和意外结局。故事背景设在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2150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年的火星殖民地，主角是一位科学家。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3"/>
          <p:cNvSpPr/>
          <p:nvPr/>
        </p:nvSpPr>
        <p:spPr>
          <a:xfrm>
            <a:off x="6879365" y="422939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✅</a:t>
            </a: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 引导思维</a:t>
            </a:r>
            <a:endParaRPr lang="en-US" sz="2200" dirty="0"/>
          </a:p>
        </p:txBody>
      </p:sp>
      <p:sp>
        <p:nvSpPr>
          <p:cNvPr id="11" name="文本框 10"/>
          <p:cNvSpPr txBox="1"/>
          <p:nvPr/>
        </p:nvSpPr>
        <p:spPr>
          <a:xfrm>
            <a:off x="6879365" y="4682400"/>
            <a:ext cx="6388817" cy="2120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让我们创作一个发生在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2150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年的故事。思考问题：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这个时代的人类社会发生了哪些最根本的变化？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科技如何改变了人们的日常生活和价值观？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在这个世界中，什么样的冲突或挑战最引人深思？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一个普通人在这个时代可能面临什么独特的道德选择？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9416556" y="2480845"/>
            <a:ext cx="4896973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5550"/>
              </a:lnSpc>
              <a:buNone/>
            </a:pPr>
            <a:r>
              <a:rPr lang="en-US" sz="4800" dirty="0" err="1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情感与氛围的应用</a:t>
            </a:r>
            <a:endParaRPr 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133493"/>
            <a:ext cx="3005495" cy="18574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27447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语气设定</a:t>
            </a:r>
            <a:endParaRPr 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6764894"/>
            <a:ext cx="300549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以温暖诗意的笔调</a:t>
            </a:r>
            <a:endParaRPr lang="en-US" sz="17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446" y="4133493"/>
            <a:ext cx="3005614" cy="18574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9446" y="627447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场景营造</a:t>
            </a:r>
            <a:endParaRPr 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 4"/>
          <p:cNvSpPr/>
          <p:nvPr/>
        </p:nvSpPr>
        <p:spPr>
          <a:xfrm>
            <a:off x="4139446" y="6764894"/>
            <a:ext cx="3005614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在黄昏的海边</a:t>
            </a:r>
            <a:endParaRPr lang="en-US" sz="17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21" y="4133493"/>
            <a:ext cx="3005614" cy="18574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5221" y="627447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氛围烘托</a:t>
            </a:r>
            <a:endParaRPr 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 6"/>
          <p:cNvSpPr/>
          <p:nvPr/>
        </p:nvSpPr>
        <p:spPr>
          <a:xfrm>
            <a:off x="7485221" y="6764894"/>
            <a:ext cx="3005614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带着些许神秘感</a:t>
            </a:r>
            <a:endParaRPr lang="en-US" sz="17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0997" y="4133493"/>
            <a:ext cx="3005614" cy="185749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0997" y="627447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情感引导</a:t>
            </a:r>
            <a:endParaRPr 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 8"/>
          <p:cNvSpPr/>
          <p:nvPr/>
        </p:nvSpPr>
        <p:spPr>
          <a:xfrm>
            <a:off x="10830997" y="6764894"/>
            <a:ext cx="3005614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让读者感受到希望与力量</a:t>
            </a:r>
            <a:endParaRPr lang="en-US" sz="17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466499"/>
            <a:ext cx="7969210" cy="26579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355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以温暖诗意的笔调，描绘黄昏时分的海边咖啡馆，带着些许怀旧的氛围，让读者感受到时光流逝中的宁静与美好。</a:t>
            </a:r>
            <a:endParaRPr lang="en-US" sz="35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407716" y="235099"/>
            <a:ext cx="6310266" cy="10074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sz="600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创意风格控制技巧</a:t>
            </a:r>
            <a:endParaRPr 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 1"/>
          <p:cNvSpPr/>
          <p:nvPr/>
        </p:nvSpPr>
        <p:spPr>
          <a:xfrm>
            <a:off x="4090929" y="3777020"/>
            <a:ext cx="1842968" cy="2303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风格参考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 2"/>
          <p:cNvSpPr/>
          <p:nvPr/>
        </p:nvSpPr>
        <p:spPr>
          <a:xfrm>
            <a:off x="3171409" y="4114800"/>
            <a:ext cx="2762488" cy="2357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"类似村上春树的写作风格..."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562" y="3757970"/>
            <a:ext cx="2967157" cy="296715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683514" y="4244400"/>
            <a:ext cx="68937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1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 4"/>
          <p:cNvSpPr/>
          <p:nvPr/>
        </p:nvSpPr>
        <p:spPr>
          <a:xfrm>
            <a:off x="8798719" y="3852149"/>
            <a:ext cx="1842968" cy="2303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元素组合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 5"/>
          <p:cNvSpPr/>
          <p:nvPr/>
        </p:nvSpPr>
        <p:spPr>
          <a:xfrm>
            <a:off x="8798720" y="4189929"/>
            <a:ext cx="2581632" cy="2357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"结合赛博朋克和古典美学..."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562" y="3757970"/>
            <a:ext cx="2967157" cy="296715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17741" y="4496932"/>
            <a:ext cx="93940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2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 7"/>
          <p:cNvSpPr/>
          <p:nvPr/>
        </p:nvSpPr>
        <p:spPr>
          <a:xfrm>
            <a:off x="8695968" y="6304599"/>
            <a:ext cx="1842968" cy="2303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风格渐变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 8"/>
          <p:cNvSpPr/>
          <p:nvPr/>
        </p:nvSpPr>
        <p:spPr>
          <a:xfrm>
            <a:off x="8695968" y="6642379"/>
            <a:ext cx="3429357" cy="2357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"从现实主义逐渐过渡到魔幻现实..."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1562" y="3757970"/>
            <a:ext cx="2967157" cy="296715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867114" y="5943660"/>
            <a:ext cx="90011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3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4310420" y="6507779"/>
            <a:ext cx="1842968" cy="2303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风格平衡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2667000" y="6845559"/>
            <a:ext cx="3486388" cy="2357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"保持科幻感的同时不失人文关怀..."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1562" y="3757970"/>
            <a:ext cx="2967157" cy="2967157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415742" y="5691128"/>
            <a:ext cx="99298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4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9469925" y="378498"/>
            <a:ext cx="4825497" cy="9081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buNone/>
            </a:pPr>
            <a:r>
              <a:rPr lang="en-US" sz="600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创意优化流程</a:t>
            </a:r>
            <a:endParaRPr 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 1"/>
          <p:cNvSpPr/>
          <p:nvPr/>
        </p:nvSpPr>
        <p:spPr>
          <a:xfrm>
            <a:off x="2624387" y="1269296"/>
            <a:ext cx="2268260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初始构思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2"/>
          <p:cNvSpPr/>
          <p:nvPr/>
        </p:nvSpPr>
        <p:spPr>
          <a:xfrm>
            <a:off x="2624387" y="1661607"/>
            <a:ext cx="4717969" cy="290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通过头脑风暴和灵感收集奠定创意基础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 3"/>
          <p:cNvSpPr/>
          <p:nvPr/>
        </p:nvSpPr>
        <p:spPr>
          <a:xfrm>
            <a:off x="2624390" y="2508023"/>
            <a:ext cx="2268260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快速原型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 4"/>
          <p:cNvSpPr/>
          <p:nvPr/>
        </p:nvSpPr>
        <p:spPr>
          <a:xfrm>
            <a:off x="2624390" y="2900334"/>
            <a:ext cx="4717969" cy="290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将抽象想法转化为具体可验证的方案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 5"/>
          <p:cNvSpPr/>
          <p:nvPr/>
        </p:nvSpPr>
        <p:spPr>
          <a:xfrm>
            <a:off x="2624389" y="3755679"/>
            <a:ext cx="2268260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反馈调整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 6"/>
          <p:cNvSpPr/>
          <p:nvPr/>
        </p:nvSpPr>
        <p:spPr>
          <a:xfrm>
            <a:off x="2624389" y="4147990"/>
            <a:ext cx="4717969" cy="290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根据多方建议持续优化完善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 7"/>
          <p:cNvSpPr/>
          <p:nvPr/>
        </p:nvSpPr>
        <p:spPr>
          <a:xfrm>
            <a:off x="2624388" y="5011590"/>
            <a:ext cx="2268260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细节丰富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 8"/>
          <p:cNvSpPr/>
          <p:nvPr/>
        </p:nvSpPr>
        <p:spPr>
          <a:xfrm>
            <a:off x="2624389" y="5403901"/>
            <a:ext cx="4425442" cy="290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深入完善各个环节，使创意更加饱满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 9"/>
          <p:cNvSpPr/>
          <p:nvPr/>
        </p:nvSpPr>
        <p:spPr>
          <a:xfrm>
            <a:off x="2624391" y="6249166"/>
            <a:ext cx="2268260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整体优化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2624391" y="6641477"/>
            <a:ext cx="4717969" cy="290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系统性提升质量，确保完美呈现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Shape 1"/>
          <p:cNvSpPr/>
          <p:nvPr/>
        </p:nvSpPr>
        <p:spPr>
          <a:xfrm>
            <a:off x="1728325" y="12645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 2"/>
          <p:cNvSpPr/>
          <p:nvPr/>
        </p:nvSpPr>
        <p:spPr>
          <a:xfrm>
            <a:off x="1919777" y="1349545"/>
            <a:ext cx="127278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1</a:t>
            </a:r>
            <a:endParaRPr lang="en-US" sz="26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Shape 4"/>
          <p:cNvSpPr/>
          <p:nvPr/>
        </p:nvSpPr>
        <p:spPr>
          <a:xfrm>
            <a:off x="1728325" y="251195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 5"/>
          <p:cNvSpPr/>
          <p:nvPr/>
        </p:nvSpPr>
        <p:spPr>
          <a:xfrm>
            <a:off x="1896679" y="2641413"/>
            <a:ext cx="173474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2</a:t>
            </a:r>
            <a:endParaRPr lang="en-US" sz="26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Shape 7"/>
          <p:cNvSpPr/>
          <p:nvPr/>
        </p:nvSpPr>
        <p:spPr>
          <a:xfrm>
            <a:off x="1728325" y="37593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 8"/>
          <p:cNvSpPr/>
          <p:nvPr/>
        </p:nvSpPr>
        <p:spPr>
          <a:xfrm>
            <a:off x="1900370" y="3888830"/>
            <a:ext cx="166211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3</a:t>
            </a:r>
            <a:endParaRPr lang="en-US" sz="26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Shape 10"/>
          <p:cNvSpPr/>
          <p:nvPr/>
        </p:nvSpPr>
        <p:spPr>
          <a:xfrm>
            <a:off x="1728325" y="500678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 11"/>
          <p:cNvSpPr/>
          <p:nvPr/>
        </p:nvSpPr>
        <p:spPr>
          <a:xfrm>
            <a:off x="1891678" y="5129898"/>
            <a:ext cx="183475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4</a:t>
            </a:r>
            <a:endParaRPr lang="en-US" sz="26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Shape 10"/>
          <p:cNvSpPr/>
          <p:nvPr/>
        </p:nvSpPr>
        <p:spPr>
          <a:xfrm>
            <a:off x="1728325" y="625420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 11"/>
          <p:cNvSpPr/>
          <p:nvPr/>
        </p:nvSpPr>
        <p:spPr>
          <a:xfrm>
            <a:off x="1891678" y="6370966"/>
            <a:ext cx="183475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5</a:t>
            </a:r>
            <a:endParaRPr lang="en-US" sz="26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349667" y="794759"/>
            <a:ext cx="8391970" cy="6691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请帮我为一家名为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'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山间清语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'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的手工茶品牌创作品牌故事。这个品牌专注于从中国高山地区采集和手工制作的优质茶叶。</a:t>
            </a:r>
            <a:endParaRPr lang="en-US" alt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None/>
            </a:pP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请从以下角度思考：</a:t>
            </a:r>
            <a:endParaRPr lang="en-US" alt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品牌创始人可能有什么独特的人生经历或转折点？</a:t>
            </a:r>
            <a:endParaRPr lang="en-US" alt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山区茶农与自然环境之间有什么深刻联系？</a:t>
            </a:r>
            <a:endParaRPr lang="en-US" alt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传统制茶工艺如何在现代生活中找到意义？</a:t>
            </a:r>
            <a:endParaRPr lang="en-US" alt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一杯好茶如何成为都市人忙碌生活中的一段宁静时光？</a:t>
            </a:r>
            <a:endParaRPr lang="en-US" alt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希望故事能够：</a:t>
            </a:r>
            <a:endParaRPr lang="en-US" alt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以温暖而诗意的语调叙述；</a:t>
            </a:r>
            <a:endParaRPr lang="en-US" alt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融合传统文化元素与现代生活理念；</a:t>
            </a:r>
            <a:endParaRPr lang="en-US" alt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营造宁静、纯净且富有禅意的氛围；</a:t>
            </a:r>
            <a:endParaRPr lang="en-US" alt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长度在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字左右，既能用于官网介绍，也适合社交媒体分享。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请避免过度商业化的语言，而是着重于情感连接和生活哲学。</a:t>
            </a:r>
            <a:endParaRPr lang="en-US" alt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89674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6793769" y="3633244"/>
            <a:ext cx="2393341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过度具体</a:t>
            </a:r>
            <a:endParaRPr 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 2"/>
          <p:cNvSpPr/>
          <p:nvPr/>
        </p:nvSpPr>
        <p:spPr>
          <a:xfrm>
            <a:off x="6793770" y="4214388"/>
            <a:ext cx="239334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限制了AI的创意空间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3"/>
          <p:cNvSpPr/>
          <p:nvPr/>
        </p:nvSpPr>
        <p:spPr>
          <a:xfrm>
            <a:off x="1951423" y="5467113"/>
            <a:ext cx="239334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方向模糊</a:t>
            </a:r>
            <a:endParaRPr 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 4"/>
          <p:cNvSpPr/>
          <p:nvPr/>
        </p:nvSpPr>
        <p:spPr>
          <a:xfrm>
            <a:off x="1951420" y="6048257"/>
            <a:ext cx="239334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缺乏足够的引导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 5"/>
          <p:cNvSpPr/>
          <p:nvPr/>
        </p:nvSpPr>
        <p:spPr>
          <a:xfrm>
            <a:off x="1951427" y="3633244"/>
            <a:ext cx="239334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忽视连贯性</a:t>
            </a:r>
            <a:endParaRPr 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 6"/>
          <p:cNvSpPr/>
          <p:nvPr/>
        </p:nvSpPr>
        <p:spPr>
          <a:xfrm>
            <a:off x="1951426" y="4214388"/>
            <a:ext cx="239334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创意元素之间缺乏关联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 7"/>
          <p:cNvSpPr/>
          <p:nvPr/>
        </p:nvSpPr>
        <p:spPr>
          <a:xfrm>
            <a:off x="6793768" y="5467113"/>
            <a:ext cx="239334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跳过铺垫</a:t>
            </a:r>
            <a:endParaRPr 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 8"/>
          <p:cNvSpPr/>
          <p:nvPr/>
        </p:nvSpPr>
        <p:spPr>
          <a:xfrm>
            <a:off x="6793765" y="6048257"/>
            <a:ext cx="239334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直接要求高级创意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 0"/>
          <p:cNvSpPr/>
          <p:nvPr/>
        </p:nvSpPr>
        <p:spPr>
          <a:xfrm>
            <a:off x="1252492" y="1158165"/>
            <a:ext cx="8220075" cy="20781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8800" dirty="0" err="1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常见陷阱</a:t>
            </a:r>
            <a:endParaRPr lang="en-US" sz="8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1366" y="2902227"/>
            <a:ext cx="6449848" cy="15096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sz="960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提示词优化</a:t>
            </a:r>
            <a:endParaRPr lang="en-US" sz="9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74187" y="2766950"/>
            <a:ext cx="11759214" cy="30203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zh-CN" altLang="en-US" sz="6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提示词的本质：</a:t>
            </a:r>
            <a:endParaRPr lang="en-US" altLang="zh-CN" sz="6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r>
              <a:rPr lang="zh-CN" altLang="en-US" sz="6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6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6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提供完整上下文的指令集</a:t>
            </a:r>
            <a:endParaRPr lang="en-US" sz="9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43231" y="482169"/>
            <a:ext cx="5670590" cy="1624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sz="9600" dirty="0" err="1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优化原则</a:t>
            </a:r>
            <a:endParaRPr lang="en-US" sz="9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487" y="265187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81487" y="344566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清晰 &gt; 冗长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 2"/>
          <p:cNvSpPr/>
          <p:nvPr/>
        </p:nvSpPr>
        <p:spPr>
          <a:xfrm>
            <a:off x="2481487" y="3936087"/>
            <a:ext cx="29015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专注于核心信息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255" y="5191690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76255" y="598548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对话 &gt; 命令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 4"/>
          <p:cNvSpPr/>
          <p:nvPr/>
        </p:nvSpPr>
        <p:spPr>
          <a:xfrm>
            <a:off x="2476255" y="6475898"/>
            <a:ext cx="290167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建立互动的交流方式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741" y="2651879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604741" y="344566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循序渐进 &gt; 一次到位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 6"/>
          <p:cNvSpPr/>
          <p:nvPr/>
        </p:nvSpPr>
        <p:spPr>
          <a:xfrm>
            <a:off x="5604741" y="3936087"/>
            <a:ext cx="290167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逐步迭代来优化和改进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4860" y="5206246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604860" y="600003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及时反馈 &gt; 被动接受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 8"/>
          <p:cNvSpPr/>
          <p:nvPr/>
        </p:nvSpPr>
        <p:spPr>
          <a:xfrm>
            <a:off x="5604860" y="6490454"/>
            <a:ext cx="29015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快速响应并持续调整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8456890" y="310102"/>
            <a:ext cx="5670590" cy="8872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buNone/>
            </a:pPr>
            <a:r>
              <a:rPr lang="en-US" sz="600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定位问题类型</a:t>
            </a:r>
            <a:endParaRPr 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Shape 1"/>
          <p:cNvSpPr/>
          <p:nvPr/>
        </p:nvSpPr>
        <p:spPr>
          <a:xfrm>
            <a:off x="532697" y="4714662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 2"/>
          <p:cNvSpPr/>
          <p:nvPr/>
        </p:nvSpPr>
        <p:spPr>
          <a:xfrm>
            <a:off x="767131" y="5436315"/>
            <a:ext cx="3718586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320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准确度问题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Shape 4"/>
          <p:cNvSpPr/>
          <p:nvPr/>
        </p:nvSpPr>
        <p:spPr>
          <a:xfrm>
            <a:off x="5182445" y="4714662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 5"/>
          <p:cNvSpPr/>
          <p:nvPr/>
        </p:nvSpPr>
        <p:spPr>
          <a:xfrm>
            <a:off x="5416879" y="5436315"/>
            <a:ext cx="3718586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320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相关度问题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Shape 7"/>
          <p:cNvSpPr/>
          <p:nvPr/>
        </p:nvSpPr>
        <p:spPr>
          <a:xfrm>
            <a:off x="9839933" y="4714662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0074368" y="5436315"/>
            <a:ext cx="3718586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320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深度问题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394365"/>
            <a:ext cx="14630400" cy="2835235"/>
          </a:xfrm>
          <a:prstGeom prst="rect">
            <a:avLst/>
          </a:prstGeom>
        </p:spPr>
      </p:pic>
      <p:sp>
        <p:nvSpPr>
          <p:cNvPr id="17" name="Shape 1"/>
          <p:cNvSpPr/>
          <p:nvPr/>
        </p:nvSpPr>
        <p:spPr>
          <a:xfrm>
            <a:off x="7657091" y="681121"/>
            <a:ext cx="4196358" cy="1685092"/>
          </a:xfrm>
          <a:prstGeom prst="roundRect">
            <a:avLst>
              <a:gd name="adj" fmla="val 5654"/>
            </a:avLst>
          </a:prstGeom>
          <a:solidFill>
            <a:schemeClr val="accent3">
              <a:lumMod val="20000"/>
              <a:lumOff val="80000"/>
            </a:schemeClr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Shape 1"/>
          <p:cNvSpPr/>
          <p:nvPr/>
        </p:nvSpPr>
        <p:spPr>
          <a:xfrm>
            <a:off x="7657091" y="3071609"/>
            <a:ext cx="4196358" cy="1685092"/>
          </a:xfrm>
          <a:prstGeom prst="roundRect">
            <a:avLst>
              <a:gd name="adj" fmla="val 5654"/>
            </a:avLst>
          </a:prstGeom>
          <a:solidFill>
            <a:schemeClr val="accent3">
              <a:lumMod val="20000"/>
              <a:lumOff val="80000"/>
            </a:schemeClr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Shape 1"/>
          <p:cNvSpPr/>
          <p:nvPr/>
        </p:nvSpPr>
        <p:spPr>
          <a:xfrm>
            <a:off x="2451882" y="3071609"/>
            <a:ext cx="4196358" cy="1685092"/>
          </a:xfrm>
          <a:prstGeom prst="roundRect">
            <a:avLst>
              <a:gd name="adj" fmla="val 5654"/>
            </a:avLst>
          </a:prstGeom>
          <a:solidFill>
            <a:schemeClr val="accent3">
              <a:lumMod val="20000"/>
              <a:lumOff val="80000"/>
            </a:schemeClr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Shape 1"/>
          <p:cNvSpPr/>
          <p:nvPr/>
        </p:nvSpPr>
        <p:spPr>
          <a:xfrm>
            <a:off x="2451882" y="681121"/>
            <a:ext cx="4196358" cy="1685092"/>
          </a:xfrm>
          <a:prstGeom prst="roundRect">
            <a:avLst>
              <a:gd name="adj" fmla="val 5654"/>
            </a:avLst>
          </a:prstGeom>
          <a:solidFill>
            <a:schemeClr val="accent3">
              <a:lumMod val="20000"/>
              <a:lumOff val="80000"/>
            </a:schemeClr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Text 0"/>
          <p:cNvSpPr/>
          <p:nvPr/>
        </p:nvSpPr>
        <p:spPr>
          <a:xfrm>
            <a:off x="7839007" y="6941918"/>
            <a:ext cx="6236732" cy="9337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r"/>
            <a:r>
              <a:rPr lang="en-US" sz="6000" dirty="0" err="1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关键检查点</a:t>
            </a:r>
            <a:endParaRPr lang="en-US" sz="6000" dirty="0">
              <a:solidFill>
                <a:srgbClr val="44372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 1"/>
          <p:cNvSpPr/>
          <p:nvPr/>
        </p:nvSpPr>
        <p:spPr>
          <a:xfrm>
            <a:off x="2633797" y="1101050"/>
            <a:ext cx="3832527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输出质量</a:t>
            </a:r>
            <a:endParaRPr 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 2"/>
          <p:cNvSpPr/>
          <p:nvPr/>
        </p:nvSpPr>
        <p:spPr>
          <a:xfrm>
            <a:off x="2668890" y="1676359"/>
            <a:ext cx="3832528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评估内容生成的整体质量和准确性</a:t>
            </a:r>
            <a:endParaRPr lang="en-US" sz="17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3"/>
          <p:cNvSpPr/>
          <p:nvPr/>
        </p:nvSpPr>
        <p:spPr>
          <a:xfrm>
            <a:off x="7839007" y="1074954"/>
            <a:ext cx="3832526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目标符合度</a:t>
            </a:r>
            <a:endParaRPr 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 4"/>
          <p:cNvSpPr/>
          <p:nvPr/>
        </p:nvSpPr>
        <p:spPr>
          <a:xfrm>
            <a:off x="7839007" y="1654369"/>
            <a:ext cx="383252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确认输出是否精准匹配预期目标</a:t>
            </a:r>
            <a:endParaRPr lang="en-US" sz="17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 5"/>
          <p:cNvSpPr/>
          <p:nvPr/>
        </p:nvSpPr>
        <p:spPr>
          <a:xfrm>
            <a:off x="2652006" y="3513567"/>
            <a:ext cx="3832526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效率提升</a:t>
            </a:r>
            <a:endParaRPr 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 6"/>
          <p:cNvSpPr/>
          <p:nvPr/>
        </p:nvSpPr>
        <p:spPr>
          <a:xfrm>
            <a:off x="2652006" y="4017731"/>
            <a:ext cx="383252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分析流程优化和时间节约</a:t>
            </a:r>
            <a:endParaRPr lang="en-US" sz="17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 7"/>
          <p:cNvSpPr/>
          <p:nvPr/>
        </p:nvSpPr>
        <p:spPr>
          <a:xfrm>
            <a:off x="7839007" y="3436587"/>
            <a:ext cx="3832526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稳定性</a:t>
            </a:r>
            <a:endParaRPr 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839007" y="4017731"/>
            <a:ext cx="383252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验证系统运行的一致性和可靠性</a:t>
            </a:r>
            <a:endParaRPr lang="en-US" sz="17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897771" y="476513"/>
            <a:ext cx="371460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优化工具箱</a:t>
            </a:r>
            <a:endParaRPr 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700238" y="18307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2"/>
          <p:cNvSpPr/>
          <p:nvPr/>
        </p:nvSpPr>
        <p:spPr>
          <a:xfrm>
            <a:off x="1891690" y="1939565"/>
            <a:ext cx="127278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1</a:t>
            </a:r>
            <a:endParaRPr lang="en-US" sz="26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 3"/>
          <p:cNvSpPr/>
          <p:nvPr/>
        </p:nvSpPr>
        <p:spPr>
          <a:xfrm>
            <a:off x="2651166" y="191756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A /B测试</a:t>
            </a:r>
            <a:endParaRPr 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 4"/>
          <p:cNvSpPr/>
          <p:nvPr/>
        </p:nvSpPr>
        <p:spPr>
          <a:xfrm>
            <a:off x="2651167" y="2407983"/>
            <a:ext cx="228572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对比不同版本效果</a:t>
            </a:r>
            <a:endParaRPr lang="en-US" sz="17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700238" y="31659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 6"/>
          <p:cNvSpPr/>
          <p:nvPr/>
        </p:nvSpPr>
        <p:spPr>
          <a:xfrm>
            <a:off x="1868592" y="3274850"/>
            <a:ext cx="173474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2</a:t>
            </a:r>
            <a:endParaRPr lang="en-US" sz="26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 7"/>
          <p:cNvSpPr/>
          <p:nvPr/>
        </p:nvSpPr>
        <p:spPr>
          <a:xfrm>
            <a:off x="2651166" y="325285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渐进式调优</a:t>
            </a:r>
            <a:endParaRPr 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 8"/>
          <p:cNvSpPr/>
          <p:nvPr/>
        </p:nvSpPr>
        <p:spPr>
          <a:xfrm>
            <a:off x="2651167" y="3743269"/>
            <a:ext cx="228572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逐步添加约束条件</a:t>
            </a:r>
            <a:endParaRPr lang="en-US" sz="17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1700238" y="45012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872283" y="4610136"/>
            <a:ext cx="166211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3</a:t>
            </a:r>
            <a:endParaRPr lang="en-US" sz="26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2651166" y="458813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反向分析</a:t>
            </a:r>
            <a:endParaRPr 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2651167" y="5078555"/>
            <a:ext cx="228572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从结果推导最佳提示</a:t>
            </a:r>
            <a:endParaRPr lang="en-US" sz="17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1700238" y="58365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1863591" y="5945422"/>
            <a:ext cx="183475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4</a:t>
            </a:r>
            <a:endParaRPr lang="en-US" sz="26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2651166" y="592342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模块化优化</a:t>
            </a:r>
            <a:endParaRPr 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2651167" y="6413841"/>
            <a:ext cx="228572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分块改进后整合</a:t>
            </a:r>
            <a:endParaRPr lang="en-US" sz="17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148716"/>
            <a:ext cx="6274920" cy="13108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sz="800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借助AI的优化</a:t>
            </a:r>
            <a:endParaRPr lang="en-US" sz="8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5416" y="499499"/>
            <a:ext cx="3188753" cy="9448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buNone/>
            </a:pPr>
            <a:r>
              <a:rPr lang="en-US" sz="6600" dirty="0" err="1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优化策略</a:t>
            </a:r>
            <a:endParaRPr lang="en-US" sz="6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660482" y="21926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2"/>
          <p:cNvSpPr/>
          <p:nvPr/>
        </p:nvSpPr>
        <p:spPr>
          <a:xfrm>
            <a:off x="1851934" y="2317453"/>
            <a:ext cx="127278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1</a:t>
            </a:r>
            <a:endParaRPr lang="en-US" sz="26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 3"/>
          <p:cNvSpPr/>
          <p:nvPr/>
        </p:nvSpPr>
        <p:spPr>
          <a:xfrm>
            <a:off x="2397598" y="223244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分析潜在问题</a:t>
            </a:r>
            <a:endParaRPr 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 4"/>
          <p:cNvSpPr/>
          <p:nvPr/>
        </p:nvSpPr>
        <p:spPr>
          <a:xfrm>
            <a:off x="2397598" y="2722860"/>
            <a:ext cx="303314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分析这个提示词的潜在问题</a:t>
            </a:r>
            <a:endParaRPr lang="en-US" sz="17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660482" y="35279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 6"/>
          <p:cNvSpPr/>
          <p:nvPr/>
        </p:nvSpPr>
        <p:spPr>
          <a:xfrm>
            <a:off x="1828836" y="3652738"/>
            <a:ext cx="173474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2</a:t>
            </a:r>
            <a:endParaRPr lang="en-US" sz="26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 7"/>
          <p:cNvSpPr/>
          <p:nvPr/>
        </p:nvSpPr>
        <p:spPr>
          <a:xfrm>
            <a:off x="2397598" y="356772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情境测试</a:t>
            </a:r>
            <a:endParaRPr 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 8"/>
          <p:cNvSpPr/>
          <p:nvPr/>
        </p:nvSpPr>
        <p:spPr>
          <a:xfrm>
            <a:off x="2397598" y="4058146"/>
            <a:ext cx="303314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在不同场景下测试效果</a:t>
            </a:r>
            <a:endParaRPr lang="en-US" sz="17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1660482" y="48632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832527" y="4988024"/>
            <a:ext cx="166211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3</a:t>
            </a:r>
            <a:endParaRPr lang="en-US" sz="26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2397598" y="490301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交互改进</a:t>
            </a:r>
            <a:endParaRPr 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2397598" y="5393432"/>
            <a:ext cx="303314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让我们一步步优化这个提示</a:t>
            </a:r>
            <a:endParaRPr lang="en-US" sz="17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1660482" y="619854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1823835" y="6323310"/>
            <a:ext cx="183475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4</a:t>
            </a:r>
            <a:endParaRPr lang="en-US" sz="26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2397598" y="623830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效果评估</a:t>
            </a:r>
            <a:endParaRPr 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2397598" y="6728718"/>
            <a:ext cx="303314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评估优化前后的具体改善</a:t>
            </a:r>
            <a:endParaRPr lang="en-US" sz="17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18786" y="3760351"/>
            <a:ext cx="7392829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"写一篇关于远程工作的文章"</a:t>
            </a:r>
            <a:endParaRPr lang="en-US" sz="44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629452" y="1127522"/>
            <a:ext cx="83246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为人力资源管理者撰写关于远程工作的指南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29452" y="2472060"/>
            <a:ext cx="83246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重点分析远程工作对团队协作、员工绩效和企业文化的影响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29452" y="3816598"/>
            <a:ext cx="83246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2022-2024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年间的研究数据和案例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29452" y="5161137"/>
            <a:ext cx="83246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以实用指南形式呈现，包含问题分析、解决方案和实施步骤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629452" y="6505676"/>
            <a:ext cx="68452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特别关注混合工作模式下的团队建设策略</a:t>
            </a:r>
            <a:endParaRPr lang="en-US" altLang="zh-CN" dirty="0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9149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98642" y="1552575"/>
            <a:ext cx="8026283" cy="5116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为人力资源管理者创建一份关于管理混合工作模式团队的实用指南。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分析远程工作对团队协作、员工绩效和企业文化的影响，引用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2022-2024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年间的研究数据和成功案例。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内容应包括：常见挑战分析、实用解决方案和分步实施策略。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特别关注如何在混合模式下维持团队凝聚力和企业文化。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格式为易于实施的指南，每个部分都应有具体的行动建议。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4944" y="548367"/>
            <a:ext cx="3889529" cy="11134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sz="7200" dirty="0" err="1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最佳实践</a:t>
            </a:r>
            <a:endParaRPr lang="en-US" sz="7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81571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609505"/>
            <a:ext cx="229195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保持核心简洁</a:t>
            </a:r>
            <a:endParaRPr 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 2"/>
          <p:cNvSpPr/>
          <p:nvPr/>
        </p:nvSpPr>
        <p:spPr>
          <a:xfrm>
            <a:off x="6280190" y="5099923"/>
            <a:ext cx="22919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不断削减非必要元素</a:t>
            </a:r>
            <a:endParaRPr lang="en-US" sz="17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304" y="3815715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4609505"/>
            <a:ext cx="229207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重视反馈</a:t>
            </a:r>
            <a:endParaRPr 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 4"/>
          <p:cNvSpPr/>
          <p:nvPr/>
        </p:nvSpPr>
        <p:spPr>
          <a:xfrm>
            <a:off x="8912304" y="5099923"/>
            <a:ext cx="229207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每次对话都是优化机会</a:t>
            </a:r>
            <a:endParaRPr lang="en-US" sz="17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3558" y="3815715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703558" y="4609505"/>
            <a:ext cx="229195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积累模式</a:t>
            </a:r>
            <a:endParaRPr 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1703558" y="5099923"/>
            <a:ext cx="22919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建立个人优化模板库</a:t>
            </a:r>
            <a:endParaRPr lang="en-US" sz="17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760410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80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提问的艺术</a:t>
            </a:r>
            <a:endParaRPr lang="en-US" sz="8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137" y="3406377"/>
            <a:ext cx="7662122" cy="15248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sz="8000" dirty="0">
                <a:solidFill>
                  <a:srgbClr val="7068F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rlow Bold" panose="00000800000000000000" pitchFamily="34" charset="-120"/>
              </a:rPr>
              <a:t>推理时代的提示词</a:t>
            </a:r>
            <a:endParaRPr lang="en-US" sz="8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657600" y="1217324"/>
            <a:ext cx="7315200" cy="55168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zh-CN"/>
            </a:defPPr>
            <a:lvl1pPr indent="0">
              <a:lnSpc>
                <a:spcPts val="5600"/>
              </a:lnSpc>
              <a:buNone/>
              <a:defRPr sz="5400">
                <a:solidFill>
                  <a:srgbClr val="7068F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rlow Bold" panose="00000800000000000000" pitchFamily="34" charset="-120"/>
              </a:defRPr>
            </a:lvl1pPr>
          </a:lstStyle>
          <a:p>
            <a:pPr algn="ctr">
              <a:lnSpc>
                <a:spcPct val="200000"/>
              </a:lnSpc>
            </a:pPr>
            <a:r>
              <a:rPr lang="zh-CN" altLang="en-US" sz="4400" b="1" dirty="0"/>
              <a:t>从详尽指导到简洁目标</a:t>
            </a:r>
            <a:endParaRPr lang="en-US" altLang="zh-CN" sz="4400" b="1" dirty="0"/>
          </a:p>
          <a:p>
            <a:pPr algn="ctr">
              <a:lnSpc>
                <a:spcPct val="200000"/>
              </a:lnSpc>
            </a:pPr>
            <a:r>
              <a:rPr lang="zh-CN" altLang="en-US" sz="4400" b="1" dirty="0"/>
              <a:t>从步骤分解到整体任务</a:t>
            </a:r>
            <a:endParaRPr lang="en-US" altLang="zh-CN" sz="4400" b="1" dirty="0"/>
          </a:p>
          <a:p>
            <a:pPr algn="ctr">
              <a:lnSpc>
                <a:spcPct val="200000"/>
              </a:lnSpc>
            </a:pPr>
            <a:r>
              <a:rPr lang="zh-CN" altLang="en-US" sz="4400" b="1" dirty="0"/>
              <a:t>从格式控制到自然表达</a:t>
            </a:r>
            <a:endParaRPr lang="en-US" altLang="zh-CN" sz="4400" b="1" dirty="0"/>
          </a:p>
          <a:p>
            <a:pPr algn="ctr">
              <a:lnSpc>
                <a:spcPct val="200000"/>
              </a:lnSpc>
            </a:pPr>
            <a:r>
              <a:rPr lang="zh-CN" altLang="en-US" sz="4400" b="1" dirty="0"/>
              <a:t>从技术专业到普通对话</a:t>
            </a:r>
            <a:endParaRPr lang="zh-CN" altLang="en-US" sz="4400" b="1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657600" y="3453080"/>
            <a:ext cx="73152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简单直接为王</a:t>
            </a:r>
            <a:endParaRPr lang="zh-CN" altLang="en-US" sz="8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625821"/>
            <a:ext cx="5701546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5400" dirty="0">
                <a:solidFill>
                  <a:srgbClr val="7068F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rlow Bold" panose="00000800000000000000" pitchFamily="34" charset="-120"/>
              </a:rPr>
              <a:t>什么是推理模型？</a:t>
            </a:r>
            <a:endParaRPr lang="en-US" sz="5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58309" y="5134612"/>
            <a:ext cx="4226838" cy="161270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974884" y="5351187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rlow Bold" panose="00000800000000000000" pitchFamily="34" charset="-120"/>
              </a:rPr>
              <a:t>模拟人类思维</a:t>
            </a:r>
            <a:endParaRPr 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 4"/>
          <p:cNvSpPr/>
          <p:nvPr/>
        </p:nvSpPr>
        <p:spPr>
          <a:xfrm>
            <a:off x="974884" y="5837319"/>
            <a:ext cx="3793688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panose="00000500000000000000" pitchFamily="34" charset="-120"/>
              </a:rPr>
              <a:t>推理模型能够像人类一样进行逻辑推理和思考过程</a:t>
            </a:r>
            <a:endParaRPr lang="en-US" sz="1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Shape 5"/>
          <p:cNvSpPr/>
          <p:nvPr/>
        </p:nvSpPr>
        <p:spPr>
          <a:xfrm>
            <a:off x="5201722" y="5134612"/>
            <a:ext cx="4226838" cy="161270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9" name="Text 6"/>
          <p:cNvSpPr/>
          <p:nvPr/>
        </p:nvSpPr>
        <p:spPr>
          <a:xfrm>
            <a:off x="5418296" y="5351187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rlow Bold" panose="00000800000000000000" pitchFamily="34" charset="-120"/>
              </a:rPr>
              <a:t>自主解决问题</a:t>
            </a:r>
            <a:endParaRPr 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418296" y="5837319"/>
            <a:ext cx="3793688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panose="00000500000000000000" pitchFamily="34" charset="-120"/>
              </a:rPr>
              <a:t>这类模型可以在有限信息下理解问题并找到解决方案</a:t>
            </a:r>
            <a:endParaRPr lang="en-US" sz="1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9645134" y="5134612"/>
            <a:ext cx="4226838" cy="161270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2" name="Text 9"/>
          <p:cNvSpPr/>
          <p:nvPr/>
        </p:nvSpPr>
        <p:spPr>
          <a:xfrm>
            <a:off x="9861709" y="5351187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rlow Bold" panose="00000800000000000000" pitchFamily="34" charset="-120"/>
              </a:rPr>
              <a:t>复杂任务处理</a:t>
            </a:r>
            <a:endParaRPr 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9861709" y="5837319"/>
            <a:ext cx="3793688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panose="00000500000000000000" pitchFamily="34" charset="-120"/>
              </a:rPr>
              <a:t>能够处理需要多步骤思考的复杂任务和问题</a:t>
            </a:r>
            <a:endParaRPr lang="en-US" sz="1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1575" y="464488"/>
            <a:ext cx="5701546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5400" dirty="0">
                <a:solidFill>
                  <a:srgbClr val="7068F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rlow Bold" panose="00000800000000000000" pitchFamily="34" charset="-120"/>
              </a:rPr>
              <a:t>模型类比：同事关系</a:t>
            </a:r>
            <a:endParaRPr lang="en-US" sz="5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2100024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7068F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rlow Bold" panose="00000800000000000000" pitchFamily="34" charset="-120"/>
              </a:rPr>
              <a:t>GPT 模型：初级同事</a:t>
            </a:r>
            <a:endParaRPr 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2672834"/>
            <a:ext cx="6292572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panose="00000500000000000000" pitchFamily="34" charset="-120"/>
              </a:rPr>
              <a:t>需要具体的指导和清晰的步骤才能完成任务。在明确指令下表现最佳，就像一位需要详细指导的初级同事。</a:t>
            </a:r>
            <a:endParaRPr lang="en-US" sz="1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3609975"/>
            <a:ext cx="6292572" cy="352996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87139" y="2100024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7068F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rlow Bold" panose="00000800000000000000" pitchFamily="34" charset="-120"/>
              </a:rPr>
              <a:t>推理模型：资深同事</a:t>
            </a:r>
            <a:endParaRPr 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 4"/>
          <p:cNvSpPr/>
          <p:nvPr/>
        </p:nvSpPr>
        <p:spPr>
          <a:xfrm>
            <a:off x="7587139" y="2672834"/>
            <a:ext cx="6292572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panose="00000500000000000000" pitchFamily="34" charset="-120"/>
              </a:rPr>
              <a:t>能够独立思考并找到最佳解决方案。只需给出目标就能自主完成，就像一位经验丰富的资深同事。</a:t>
            </a:r>
            <a:endParaRPr lang="en-US" sz="1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7139" y="3609975"/>
            <a:ext cx="6292572" cy="352996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5327" y="242230"/>
            <a:ext cx="6278595" cy="7198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4000" dirty="0">
                <a:solidFill>
                  <a:srgbClr val="7068F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rlow Bold" panose="00000800000000000000" pitchFamily="34" charset="-120"/>
              </a:rPr>
              <a:t>把大象关到冰箱里需要几步</a:t>
            </a:r>
            <a:endParaRPr 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303770" y="1436194"/>
            <a:ext cx="22860" cy="6019443"/>
          </a:xfrm>
          <a:prstGeom prst="roundRect">
            <a:avLst>
              <a:gd name="adj" fmla="val 682400"/>
            </a:avLst>
          </a:prstGeom>
          <a:solidFill>
            <a:srgbClr val="C1C3D0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4" name="Shape 2"/>
          <p:cNvSpPr/>
          <p:nvPr/>
        </p:nvSpPr>
        <p:spPr>
          <a:xfrm>
            <a:off x="6623149" y="1774819"/>
            <a:ext cx="519946" cy="22860"/>
          </a:xfrm>
          <a:prstGeom prst="roundRect">
            <a:avLst>
              <a:gd name="adj" fmla="val 682400"/>
            </a:avLst>
          </a:prstGeom>
          <a:solidFill>
            <a:srgbClr val="C1C3D0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5" name="Shape 3"/>
          <p:cNvSpPr/>
          <p:nvPr/>
        </p:nvSpPr>
        <p:spPr>
          <a:xfrm>
            <a:off x="7120235" y="1583393"/>
            <a:ext cx="389930" cy="389930"/>
          </a:xfrm>
          <a:prstGeom prst="roundRect">
            <a:avLst>
              <a:gd name="adj" fmla="val 40006"/>
            </a:avLst>
          </a:prstGeom>
          <a:solidFill>
            <a:srgbClr val="EEEFF5"/>
          </a:solidFill>
          <a:effectLst>
            <a:outerShdw blurRad="43180" dist="2159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6" name="Text 4"/>
          <p:cNvSpPr/>
          <p:nvPr/>
        </p:nvSpPr>
        <p:spPr>
          <a:xfrm>
            <a:off x="7178338" y="1654971"/>
            <a:ext cx="273606" cy="3420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rlow Bold" panose="00000800000000000000" pitchFamily="34" charset="-120"/>
              </a:rPr>
              <a:t>1</a:t>
            </a:r>
            <a:endParaRPr lang="en-US" sz="21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 5"/>
          <p:cNvSpPr/>
          <p:nvPr/>
        </p:nvSpPr>
        <p:spPr>
          <a:xfrm>
            <a:off x="4168021" y="1609430"/>
            <a:ext cx="2280642" cy="2851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rlow Bold" panose="00000800000000000000" pitchFamily="34" charset="-120"/>
              </a:rPr>
              <a:t>思考过程开始</a:t>
            </a:r>
            <a:endParaRPr lang="en-US" sz="17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8309" y="1998526"/>
            <a:ext cx="5690354" cy="1386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panose="00000500000000000000" pitchFamily="34" charset="-120"/>
              </a:rPr>
              <a:t>已深度思考（用时16秒）嗯，用户问的是"把大象关到冰箱里需要几步"，这看起来像是一个经典的幽默问题，可能是在测试逻辑或者脑筋急转弯。首先，我需要回忆一下这个常见的问题的答案。通常这类问题的答案比较反直觉，比如经典的"三步"：打开冰箱门，放进大象，关上冰箱门。但用户可能希望得到一个更详细的解释，或者想看看是否有不同的角度。</a:t>
            </a:r>
            <a:endParaRPr lang="en-US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487305" y="2633405"/>
            <a:ext cx="519946" cy="22860"/>
          </a:xfrm>
          <a:prstGeom prst="roundRect">
            <a:avLst>
              <a:gd name="adj" fmla="val 682400"/>
            </a:avLst>
          </a:prstGeom>
          <a:solidFill>
            <a:srgbClr val="C1C3D0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8"/>
          <p:cNvSpPr/>
          <p:nvPr/>
        </p:nvSpPr>
        <p:spPr>
          <a:xfrm>
            <a:off x="7120235" y="2449930"/>
            <a:ext cx="389930" cy="389930"/>
          </a:xfrm>
          <a:prstGeom prst="roundRect">
            <a:avLst>
              <a:gd name="adj" fmla="val 40006"/>
            </a:avLst>
          </a:prstGeom>
          <a:solidFill>
            <a:srgbClr val="EEEFF5"/>
          </a:solidFill>
          <a:effectLst>
            <a:outerShdw blurRad="43180" dist="2159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1" name="Text 9"/>
          <p:cNvSpPr/>
          <p:nvPr/>
        </p:nvSpPr>
        <p:spPr>
          <a:xfrm>
            <a:off x="7178338" y="2521508"/>
            <a:ext cx="273606" cy="3420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rlow Bold" panose="00000800000000000000" pitchFamily="34" charset="-120"/>
              </a:rPr>
              <a:t>2</a:t>
            </a:r>
            <a:endParaRPr lang="en-US" sz="21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8181737" y="2475967"/>
            <a:ext cx="2280642" cy="2851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rlow Bold" panose="00000800000000000000" pitchFamily="34" charset="-120"/>
              </a:rPr>
              <a:t>分析用户需求</a:t>
            </a:r>
            <a:endParaRPr lang="en-US" sz="17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8181737" y="2865063"/>
            <a:ext cx="5690354" cy="1386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panose="00000500000000000000" pitchFamily="34" charset="-120"/>
              </a:rPr>
              <a:t>接下来，我要考虑用户的真实需求。他们可能是在寻找一个轻松的笑话，或者想用这个问题作为引子，探讨更深层次的问题，比如项目管理、任务分解之类的。也有可能用户是家长或老师，想用这个问题来教孩子解决问题的步骤。不过根据问题本身，更可能是一个幽默问题，所以重点应该放在给出那个经典的三步答案，并适当扩展，增加趣味性。</a:t>
            </a:r>
            <a:endParaRPr lang="en-US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6623149" y="4070106"/>
            <a:ext cx="519946" cy="22860"/>
          </a:xfrm>
          <a:prstGeom prst="roundRect">
            <a:avLst>
              <a:gd name="adj" fmla="val 682400"/>
            </a:avLst>
          </a:prstGeom>
          <a:solidFill>
            <a:srgbClr val="C1C3D0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5" name="Shape 13"/>
          <p:cNvSpPr/>
          <p:nvPr/>
        </p:nvSpPr>
        <p:spPr>
          <a:xfrm>
            <a:off x="7120235" y="3878680"/>
            <a:ext cx="389930" cy="389930"/>
          </a:xfrm>
          <a:prstGeom prst="roundRect">
            <a:avLst>
              <a:gd name="adj" fmla="val 40006"/>
            </a:avLst>
          </a:prstGeom>
          <a:solidFill>
            <a:srgbClr val="EEEFF5"/>
          </a:solidFill>
          <a:effectLst>
            <a:outerShdw blurRad="43180" dist="2159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7178338" y="3950258"/>
            <a:ext cx="273606" cy="3420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rlow Bold" panose="00000800000000000000" pitchFamily="34" charset="-120"/>
              </a:rPr>
              <a:t>3</a:t>
            </a:r>
            <a:endParaRPr lang="en-US" sz="21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4168021" y="3904717"/>
            <a:ext cx="2280642" cy="2851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rlow Bold" panose="00000800000000000000" pitchFamily="34" charset="-120"/>
              </a:rPr>
              <a:t>考虑其他可能性</a:t>
            </a:r>
            <a:endParaRPr lang="en-US" sz="17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58309" y="4293813"/>
            <a:ext cx="5690354" cy="11091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panose="00000500000000000000" pitchFamily="34" charset="-120"/>
              </a:rPr>
              <a:t>然后，我要检查是否有其他可能性。比如，是否有人会从实际角度分析，比如大象的体积和冰箱的大小，但显然这是一个不可能的任务，所以答案应该保持幽默而不是科学分析。用户可能期待的是那个经典的三步答案，但可能需要用更生动的语言来描述，让回答更有趣。</a:t>
            </a:r>
            <a:endParaRPr lang="en-US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7487305" y="5217750"/>
            <a:ext cx="519946" cy="22860"/>
          </a:xfrm>
          <a:prstGeom prst="roundRect">
            <a:avLst>
              <a:gd name="adj" fmla="val 682400"/>
            </a:avLst>
          </a:prstGeom>
          <a:solidFill>
            <a:srgbClr val="C1C3D0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20" name="Shape 18"/>
          <p:cNvSpPr/>
          <p:nvPr/>
        </p:nvSpPr>
        <p:spPr>
          <a:xfrm>
            <a:off x="7120235" y="5026323"/>
            <a:ext cx="389930" cy="389930"/>
          </a:xfrm>
          <a:prstGeom prst="roundRect">
            <a:avLst>
              <a:gd name="adj" fmla="val 40006"/>
            </a:avLst>
          </a:prstGeom>
          <a:solidFill>
            <a:srgbClr val="EEEFF5"/>
          </a:solidFill>
          <a:effectLst>
            <a:outerShdw blurRad="43180" dist="2159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1" name="Text 19"/>
          <p:cNvSpPr/>
          <p:nvPr/>
        </p:nvSpPr>
        <p:spPr>
          <a:xfrm>
            <a:off x="7178338" y="5097901"/>
            <a:ext cx="273606" cy="3420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rlow Bold" panose="00000800000000000000" pitchFamily="34" charset="-120"/>
              </a:rPr>
              <a:t>4</a:t>
            </a:r>
            <a:endParaRPr lang="en-US" sz="21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8181737" y="5052360"/>
            <a:ext cx="2280642" cy="2851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rlow Bold" panose="00000800000000000000" pitchFamily="34" charset="-120"/>
              </a:rPr>
              <a:t>文化考量</a:t>
            </a:r>
            <a:endParaRPr lang="en-US" sz="17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8181737" y="5441456"/>
            <a:ext cx="5690354" cy="8318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panose="00000500000000000000" pitchFamily="34" charset="-120"/>
              </a:rPr>
              <a:t>另外，可能需要考虑文化差异，有些地方可能有不同的版本，但通常三步法是通用的。同时，用户可能知道答案，但想看看不同的呈现方式，比如加入表情符号或者分步骤详细说明，让回答更生动。</a:t>
            </a:r>
            <a:endParaRPr lang="en-US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623149" y="6226804"/>
            <a:ext cx="519946" cy="22860"/>
          </a:xfrm>
          <a:prstGeom prst="roundRect">
            <a:avLst>
              <a:gd name="adj" fmla="val 682400"/>
            </a:avLst>
          </a:prstGeom>
          <a:solidFill>
            <a:srgbClr val="C1C3D0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25" name="Shape 23"/>
          <p:cNvSpPr/>
          <p:nvPr/>
        </p:nvSpPr>
        <p:spPr>
          <a:xfrm>
            <a:off x="7120235" y="6035378"/>
            <a:ext cx="389930" cy="389930"/>
          </a:xfrm>
          <a:prstGeom prst="roundRect">
            <a:avLst>
              <a:gd name="adj" fmla="val 40006"/>
            </a:avLst>
          </a:prstGeom>
          <a:solidFill>
            <a:srgbClr val="EEEFF5"/>
          </a:solidFill>
          <a:effectLst>
            <a:outerShdw blurRad="43180" dist="2159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7178338" y="6106956"/>
            <a:ext cx="273606" cy="3420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rlow Bold" panose="00000800000000000000" pitchFamily="34" charset="-120"/>
              </a:rPr>
              <a:t>5</a:t>
            </a:r>
            <a:endParaRPr lang="en-US" sz="21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4168021" y="6061415"/>
            <a:ext cx="2280642" cy="2851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rlow Bold" panose="00000800000000000000" pitchFamily="34" charset="-120"/>
              </a:rPr>
              <a:t>最终决策</a:t>
            </a:r>
            <a:endParaRPr lang="en-US" sz="17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758309" y="6450511"/>
            <a:ext cx="5690354" cy="8318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panose="00000500000000000000" pitchFamily="34" charset="-120"/>
              </a:rPr>
              <a:t>最后，确保回答简洁明了，符合用户的需求，同时保持友好和幽默的语气。可能还需要添加一些额外的幽默元素，比如提到北极熊和大象的冷笑话，或者冰箱的容量问题，但点到为止，不要太过复杂。</a:t>
            </a:r>
            <a:endParaRPr lang="en-US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28531" y="1013579"/>
            <a:ext cx="129897" cy="1047631"/>
          </a:xfrm>
          <a:prstGeom prst="roundRect">
            <a:avLst>
              <a:gd name="adj" fmla="val 120093"/>
            </a:avLst>
          </a:prstGeom>
          <a:solidFill>
            <a:srgbClr val="EEEFF5"/>
          </a:solidFill>
          <a:effectLst>
            <a:outerShdw blurRad="43180" dist="2159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1018342" y="1013579"/>
            <a:ext cx="2280642" cy="2851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rlow Bold" panose="00000800000000000000" pitchFamily="34" charset="-120"/>
              </a:rPr>
              <a:t>问题本质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18342" y="1402675"/>
            <a:ext cx="7237571" cy="2772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panose="00000500000000000000" pitchFamily="34" charset="-120"/>
              </a:rPr>
              <a:t>这是一个经典的幽默问题，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18342" y="1783913"/>
            <a:ext cx="7237571" cy="2772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panose="00000500000000000000" pitchFamily="34" charset="-120"/>
              </a:rPr>
              <a:t>答案通常以反常识的步骤呈现：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Shape 5"/>
          <p:cNvSpPr/>
          <p:nvPr/>
        </p:nvSpPr>
        <p:spPr>
          <a:xfrm>
            <a:off x="888445" y="2321907"/>
            <a:ext cx="129897" cy="1428869"/>
          </a:xfrm>
          <a:prstGeom prst="roundRect">
            <a:avLst>
              <a:gd name="adj" fmla="val 120093"/>
            </a:avLst>
          </a:prstGeom>
          <a:solidFill>
            <a:srgbClr val="EEEFF5"/>
          </a:solidFill>
          <a:effectLst>
            <a:outerShdw blurRad="43180" dist="2159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9" name="Text 6"/>
          <p:cNvSpPr/>
          <p:nvPr/>
        </p:nvSpPr>
        <p:spPr>
          <a:xfrm>
            <a:off x="1278255" y="2321907"/>
            <a:ext cx="2280642" cy="2851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rlow Bold" panose="00000800000000000000" pitchFamily="34" charset="-120"/>
              </a:rPr>
              <a:t>三步法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278255" y="2711003"/>
            <a:ext cx="6977658" cy="2772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panose="00000500000000000000" pitchFamily="34" charset="-120"/>
              </a:rPr>
              <a:t>1 打开冰箱门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278255" y="3092241"/>
            <a:ext cx="6977658" cy="2772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panose="00000500000000000000" pitchFamily="34" charset="-120"/>
              </a:rPr>
              <a:t>2 把大象塞进去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278255" y="3473479"/>
            <a:ext cx="6977658" cy="2772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panose="00000500000000000000" pitchFamily="34" charset="-120"/>
              </a:rPr>
              <a:t>3 关上冰箱门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1148477" y="4011473"/>
            <a:ext cx="129897" cy="1220986"/>
          </a:xfrm>
          <a:prstGeom prst="roundRect">
            <a:avLst>
              <a:gd name="adj" fmla="val 120093"/>
            </a:avLst>
          </a:prstGeom>
          <a:solidFill>
            <a:srgbClr val="EEEFF5"/>
          </a:solidFill>
          <a:effectLst>
            <a:outerShdw blurRad="43180" dist="2159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1"/>
          <p:cNvSpPr/>
          <p:nvPr/>
        </p:nvSpPr>
        <p:spPr>
          <a:xfrm>
            <a:off x="1538288" y="4011473"/>
            <a:ext cx="2280642" cy="2851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rlow Bold" panose="00000800000000000000" pitchFamily="34" charset="-120"/>
              </a:rPr>
              <a:t>幽默逻辑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538288" y="4400569"/>
            <a:ext cx="6717625" cy="8318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panose="00000500000000000000" pitchFamily="34" charset="-120"/>
              </a:rPr>
              <a:t>这个答案的荒诞性在于忽略物理现实（比如大象和冰箱的体积差异），强行用最简单的步骤拆解复杂任务。它常被用来调侃"过度简化问题"的思维方式，或讽刺某些理论脱离实际的场景。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1408509" y="5485205"/>
            <a:ext cx="129897" cy="1324928"/>
          </a:xfrm>
          <a:prstGeom prst="roundRect">
            <a:avLst>
              <a:gd name="adj" fmla="val 120093"/>
            </a:avLst>
          </a:prstGeom>
          <a:solidFill>
            <a:srgbClr val="EEEFF5"/>
          </a:solidFill>
          <a:effectLst>
            <a:outerShdw blurRad="43180" dist="2159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4"/>
          <p:cNvSpPr/>
          <p:nvPr/>
        </p:nvSpPr>
        <p:spPr>
          <a:xfrm>
            <a:off x="1798320" y="5485205"/>
            <a:ext cx="2280642" cy="2851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rlow Bold" panose="00000800000000000000" pitchFamily="34" charset="-120"/>
              </a:rPr>
              <a:t>延伸变体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1798320" y="5874301"/>
            <a:ext cx="6457593" cy="2772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panose="00000500000000000000" pitchFamily="34" charset="-120"/>
              </a:rPr>
              <a:t>冷知识：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798320" y="6255539"/>
            <a:ext cx="6457593" cy="5545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panose="00000500000000000000" pitchFamily="34" charset="-120"/>
              </a:rPr>
              <a:t>这个笑话的变体还有"如何把长颈鹿关进冰箱？"（需要多一步：先取出大象）以及"如何判断北极熊是否被关进冰箱？"（需要踩过碎冰块），形成连环冷笑话～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3867" y="391775"/>
            <a:ext cx="5701546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5400" dirty="0">
                <a:solidFill>
                  <a:srgbClr val="7068F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rlow Bold" panose="00000800000000000000" pitchFamily="34" charset="-120"/>
              </a:rPr>
              <a:t>最适合的 7 个使用场景</a:t>
            </a:r>
            <a:endParaRPr lang="en-US" sz="5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Shape 1"/>
          <p:cNvSpPr/>
          <p:nvPr/>
        </p:nvSpPr>
        <p:spPr>
          <a:xfrm>
            <a:off x="522838" y="195366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4" name="Text 2"/>
          <p:cNvSpPr/>
          <p:nvPr/>
        </p:nvSpPr>
        <p:spPr>
          <a:xfrm>
            <a:off x="1226855" y="1953663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anose="00000800000000000000" pitchFamily="34" charset="0"/>
                <a:ea typeface="Barlow Bold" panose="00000800000000000000" pitchFamily="34" charset="-122"/>
                <a:cs typeface="Barlow Bold" panose="00000800000000000000" pitchFamily="34" charset="-120"/>
              </a:rPr>
              <a:t>处理模糊任务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226855" y="2439795"/>
            <a:ext cx="3823067" cy="3303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善于理解有限信息, 并会主动询问澄清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3421996" y="5895772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7" name="Text 5"/>
          <p:cNvSpPr/>
          <p:nvPr/>
        </p:nvSpPr>
        <p:spPr>
          <a:xfrm>
            <a:off x="4126012" y="5895772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anose="00000800000000000000" pitchFamily="34" charset="0"/>
                <a:ea typeface="Barlow Bold" panose="00000800000000000000" pitchFamily="34" charset="-122"/>
                <a:cs typeface="Barlow Bold" panose="00000800000000000000" pitchFamily="34" charset="-120"/>
              </a:rPr>
              <a:t>在海量信息中找重点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26012" y="6381904"/>
            <a:ext cx="3522821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擅长提取关键信息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5104358" y="325971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5808375" y="3259719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anose="00000800000000000000" pitchFamily="34" charset="0"/>
                <a:ea typeface="Barlow Bold" panose="00000800000000000000" pitchFamily="34" charset="-122"/>
                <a:cs typeface="Barlow Bold" panose="00000800000000000000" pitchFamily="34" charset="-120"/>
              </a:rPr>
              <a:t>分析大数据集中的关系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808375" y="3745851"/>
            <a:ext cx="3522821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特别适合处理复杂文档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503867" y="326102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1"/>
          <p:cNvSpPr/>
          <p:nvPr/>
        </p:nvSpPr>
        <p:spPr>
          <a:xfrm>
            <a:off x="1207884" y="3261029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anose="00000800000000000000" pitchFamily="34" charset="0"/>
                <a:ea typeface="Barlow Bold" panose="00000800000000000000" pitchFamily="34" charset="-122"/>
                <a:cs typeface="Barlow Bold" panose="00000800000000000000" pitchFamily="34" charset="-120"/>
              </a:rPr>
              <a:t>多步骤规划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207884" y="3747161"/>
            <a:ext cx="3522821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可以作为"规划者"制定详细方案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5104359" y="195235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5808375" y="1952353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anose="00000800000000000000" pitchFamily="34" charset="0"/>
                <a:ea typeface="Barlow Bold" panose="00000800000000000000" pitchFamily="34" charset="-122"/>
                <a:cs typeface="Barlow Bold" panose="00000800000000000000" pitchFamily="34" charset="-120"/>
              </a:rPr>
              <a:t>视觉推理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5808375" y="2438485"/>
            <a:ext cx="3522821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一些模型具备出色的图像理解能力</a:t>
            </a:r>
            <a:endParaRPr lang="en-US" sz="1700" dirty="0"/>
          </a:p>
        </p:txBody>
      </p:sp>
      <p:sp>
        <p:nvSpPr>
          <p:cNvPr id="18" name="Shape 16"/>
          <p:cNvSpPr/>
          <p:nvPr/>
        </p:nvSpPr>
        <p:spPr>
          <a:xfrm>
            <a:off x="5104358" y="455285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7"/>
          <p:cNvSpPr/>
          <p:nvPr/>
        </p:nvSpPr>
        <p:spPr>
          <a:xfrm>
            <a:off x="5808375" y="4552857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anose="00000800000000000000" pitchFamily="34" charset="0"/>
                <a:ea typeface="Barlow Bold" panose="00000800000000000000" pitchFamily="34" charset="-122"/>
                <a:cs typeface="Barlow Bold" panose="00000800000000000000" pitchFamily="34" charset="-120"/>
              </a:rPr>
              <a:t>代码审查和改进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5808375" y="5038989"/>
            <a:ext cx="3522821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适合审查大量代码</a:t>
            </a:r>
            <a:endParaRPr lang="en-US" sz="1700" dirty="0"/>
          </a:p>
        </p:txBody>
      </p:sp>
      <p:sp>
        <p:nvSpPr>
          <p:cNvPr id="21" name="Shape 19"/>
          <p:cNvSpPr/>
          <p:nvPr/>
        </p:nvSpPr>
        <p:spPr>
          <a:xfrm>
            <a:off x="503867" y="455416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1207884" y="4554167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anose="00000800000000000000" pitchFamily="34" charset="0"/>
                <a:ea typeface="Barlow Bold" panose="00000800000000000000" pitchFamily="34" charset="-122"/>
                <a:cs typeface="Barlow Bold" panose="00000800000000000000" pitchFamily="34" charset="-120"/>
              </a:rPr>
              <a:t>评估和基准测试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1207885" y="5040299"/>
            <a:ext cx="3268700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可用于评估其他模型的响应</a:t>
            </a:r>
            <a:endParaRPr lang="en-US" sz="1700" dirty="0"/>
          </a:p>
        </p:txBody>
      </p:sp>
      <p:pic>
        <p:nvPicPr>
          <p:cNvPr id="2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22564" y="0"/>
            <a:ext cx="5007836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642594"/>
            <a:ext cx="5701546" cy="12470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sz="6600" dirty="0">
                <a:solidFill>
                  <a:srgbClr val="7068F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rlow Bold" panose="00000800000000000000" pitchFamily="34" charset="-120"/>
              </a:rPr>
              <a:t>不适用场景</a:t>
            </a:r>
            <a:endParaRPr lang="en-US" sz="6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709" y="3838099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4709" y="4596289"/>
            <a:ext cx="2325767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rlow Bold" panose="00000800000000000000" pitchFamily="34" charset="-120"/>
              </a:rPr>
              <a:t>需要最新信息</a:t>
            </a:r>
            <a:endParaRPr 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 2"/>
          <p:cNvSpPr/>
          <p:nvPr/>
        </p:nvSpPr>
        <p:spPr>
          <a:xfrm>
            <a:off x="6244709" y="5082421"/>
            <a:ext cx="2325767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panose="00000500000000000000" pitchFamily="34" charset="-120"/>
              </a:rPr>
              <a:t>股市预测、实时天气</a:t>
            </a:r>
            <a:endParaRPr lang="en-US" sz="1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398" y="3838099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5398" y="4596289"/>
            <a:ext cx="2325886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rlow Bold" panose="00000800000000000000" pitchFamily="34" charset="-120"/>
              </a:rPr>
              <a:t>创意想象</a:t>
            </a:r>
            <a:endParaRPr 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 4"/>
          <p:cNvSpPr/>
          <p:nvPr/>
        </p:nvSpPr>
        <p:spPr>
          <a:xfrm>
            <a:off x="8895398" y="5082421"/>
            <a:ext cx="2325886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panose="00000500000000000000" pitchFamily="34" charset="-120"/>
              </a:rPr>
              <a:t>艺术创作、音乐编曲</a:t>
            </a:r>
            <a:endParaRPr lang="en-US" sz="1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6205" y="3838099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6205" y="4596289"/>
            <a:ext cx="2325767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rlow Bold" panose="00000800000000000000" pitchFamily="34" charset="-120"/>
              </a:rPr>
              <a:t>情感共情</a:t>
            </a:r>
            <a:endParaRPr 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1546205" y="5082421"/>
            <a:ext cx="2325767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panose="00000500000000000000" pitchFamily="34" charset="-120"/>
              </a:rPr>
              <a:t>心理咨询、情感交流</a:t>
            </a:r>
            <a:endParaRPr lang="en-US" sz="1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190" y="508126"/>
            <a:ext cx="5701546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5400" dirty="0">
                <a:solidFill>
                  <a:srgbClr val="7068F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rlow Bold" panose="00000800000000000000" pitchFamily="34" charset="-120"/>
              </a:rPr>
              <a:t>提示词的关键原则</a:t>
            </a:r>
            <a:endParaRPr lang="en-US" sz="5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190" y="2129070"/>
            <a:ext cx="4154567" cy="25677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41070" y="5097417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rlow Bold" panose="00000800000000000000" pitchFamily="34" charset="-120"/>
              </a:rPr>
              <a:t>简单直接为王</a:t>
            </a:r>
            <a:endParaRPr 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2"/>
          <p:cNvSpPr/>
          <p:nvPr/>
        </p:nvSpPr>
        <p:spPr>
          <a:xfrm>
            <a:off x="941070" y="5583549"/>
            <a:ext cx="3640905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panose="00000500000000000000" pitchFamily="34" charset="-120"/>
              </a:rPr>
              <a:t>模型本身具备强大的理解能力，所以提示语越简单清晰越好</a:t>
            </a:r>
            <a:endParaRPr lang="en-US" sz="1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679" y="2129070"/>
            <a:ext cx="4154686" cy="25677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420559" y="5097417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rlow Bold" panose="00000800000000000000" pitchFamily="34" charset="-120"/>
              </a:rPr>
              <a:t>无需引导思考</a:t>
            </a:r>
            <a:endParaRPr 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 4"/>
          <p:cNvSpPr/>
          <p:nvPr/>
        </p:nvSpPr>
        <p:spPr>
          <a:xfrm>
            <a:off x="5420559" y="5583549"/>
            <a:ext cx="3641009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panose="00000500000000000000" pitchFamily="34" charset="-120"/>
              </a:rPr>
              <a:t>不需要提示"逐步思考"或"解释你的推理过程"</a:t>
            </a:r>
            <a:endParaRPr lang="en-US" sz="1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7286" y="2129070"/>
            <a:ext cx="4154567" cy="25677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900166" y="5097417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zh-CN" altLang="en-US" sz="2200" b="1" dirty="0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rlow Bold" panose="00000800000000000000" pitchFamily="34" charset="-120"/>
              </a:rPr>
              <a:t>利用</a:t>
            </a:r>
            <a:r>
              <a:rPr lang="en-US" sz="2200" b="1" dirty="0" err="1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rlow Bold" panose="00000800000000000000" pitchFamily="34" charset="-120"/>
              </a:rPr>
              <a:t>内置推理能力</a:t>
            </a:r>
            <a:endParaRPr 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900166" y="5583549"/>
            <a:ext cx="3640905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panose="00000500000000000000" pitchFamily="34" charset="-120"/>
              </a:rPr>
              <a:t>推理模型已内置推理能力，额外的思考引导反而可能影响性能</a:t>
            </a:r>
            <a:endParaRPr lang="en-US" sz="1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1142058" y="1920546"/>
            <a:ext cx="610496" cy="610496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2"/>
          <p:cNvSpPr/>
          <p:nvPr/>
        </p:nvSpPr>
        <p:spPr>
          <a:xfrm>
            <a:off x="1386079" y="1905901"/>
            <a:ext cx="127278" cy="5862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40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1</a:t>
            </a:r>
            <a:endParaRPr 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 3"/>
          <p:cNvSpPr/>
          <p:nvPr/>
        </p:nvSpPr>
        <p:spPr>
          <a:xfrm>
            <a:off x="2050806" y="1915384"/>
            <a:ext cx="2835235" cy="6104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sz="36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问题</a:t>
            </a:r>
            <a:endParaRPr 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 4"/>
          <p:cNvSpPr/>
          <p:nvPr/>
        </p:nvSpPr>
        <p:spPr>
          <a:xfrm>
            <a:off x="2074618" y="2638599"/>
            <a:ext cx="332734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sz="280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当你问：你吃了吗？</a:t>
            </a:r>
            <a:endParaRPr 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Shape 5"/>
          <p:cNvSpPr/>
          <p:nvPr/>
        </p:nvSpPr>
        <p:spPr>
          <a:xfrm>
            <a:off x="2198082" y="4513728"/>
            <a:ext cx="610496" cy="610496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 6"/>
          <p:cNvSpPr/>
          <p:nvPr/>
        </p:nvSpPr>
        <p:spPr>
          <a:xfrm>
            <a:off x="2419005" y="4494941"/>
            <a:ext cx="173474" cy="5862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40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2</a:t>
            </a:r>
            <a:endParaRPr 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 7"/>
          <p:cNvSpPr/>
          <p:nvPr/>
        </p:nvSpPr>
        <p:spPr>
          <a:xfrm>
            <a:off x="3106830" y="4529057"/>
            <a:ext cx="2835235" cy="6104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sz="36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思考</a:t>
            </a:r>
            <a:endParaRPr 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 8"/>
          <p:cNvSpPr/>
          <p:nvPr/>
        </p:nvSpPr>
        <p:spPr>
          <a:xfrm>
            <a:off x="3130642" y="5252272"/>
            <a:ext cx="332734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sz="2800" dirty="0" err="1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你</a:t>
            </a:r>
            <a:r>
              <a:rPr lang="en-US" sz="2800" b="1" dirty="0" err="1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应该</a:t>
            </a:r>
            <a:r>
              <a:rPr lang="en-US" sz="2800" dirty="0" err="1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得到什么</a:t>
            </a:r>
            <a:r>
              <a:rPr lang="zh-CN" altLang="en-US" sz="280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反馈</a:t>
            </a:r>
            <a:r>
              <a:rPr lang="en-US" sz="280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？</a:t>
            </a:r>
            <a:endParaRPr 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087538"/>
            <a:ext cx="5701546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5400" dirty="0">
                <a:solidFill>
                  <a:srgbClr val="7068F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rlow Bold" panose="00000800000000000000" pitchFamily="34" charset="-120"/>
              </a:rPr>
              <a:t>分隔符的使用技巧</a:t>
            </a:r>
            <a:endParaRPr lang="en-US" sz="5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678787"/>
            <a:ext cx="4154567" cy="25677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96849" y="5524220"/>
            <a:ext cx="2487264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rlow Bold" panose="00000800000000000000" pitchFamily="34" charset="-120"/>
              </a:rPr>
              <a:t>使用标记语言</a:t>
            </a:r>
            <a:endParaRPr 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2"/>
          <p:cNvSpPr/>
          <p:nvPr/>
        </p:nvSpPr>
        <p:spPr>
          <a:xfrm>
            <a:off x="996849" y="6010352"/>
            <a:ext cx="3624884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panose="00000500000000000000" pitchFamily="34" charset="-120"/>
              </a:rPr>
              <a:t>建议使用 markdown、XML 标签或章节标题等分隔符</a:t>
            </a:r>
            <a:endParaRPr lang="en-US" sz="1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798" y="2678787"/>
            <a:ext cx="4154686" cy="25677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476338" y="5524220"/>
            <a:ext cx="2487264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rlow Bold" panose="00000800000000000000" pitchFamily="34" charset="-120"/>
              </a:rPr>
              <a:t>明确区分内容</a:t>
            </a:r>
            <a:endParaRPr 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 4"/>
          <p:cNvSpPr/>
          <p:nvPr/>
        </p:nvSpPr>
        <p:spPr>
          <a:xfrm>
            <a:off x="5476337" y="6010352"/>
            <a:ext cx="3624988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panose="00000500000000000000" pitchFamily="34" charset="-120"/>
              </a:rPr>
              <a:t>目的是帮助模型清晰区分输入的不同部分</a:t>
            </a:r>
            <a:endParaRPr lang="en-US" sz="1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7405" y="2678787"/>
            <a:ext cx="4154567" cy="25677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955945" y="5524220"/>
            <a:ext cx="2487264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rlow Bold" panose="00000800000000000000" pitchFamily="34" charset="-120"/>
              </a:rPr>
              <a:t>提高理解准确度</a:t>
            </a:r>
            <a:endParaRPr 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955945" y="6010352"/>
            <a:ext cx="3624884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panose="00000500000000000000" pitchFamily="34" charset="-120"/>
              </a:rPr>
              <a:t>这样可以提高模型对不同部分内容的准确理解</a:t>
            </a:r>
            <a:endParaRPr lang="en-US" sz="1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818322"/>
            <a:ext cx="4823507" cy="9630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sz="6000" dirty="0">
                <a:solidFill>
                  <a:srgbClr val="7068F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rlow Bold" panose="00000800000000000000" pitchFamily="34" charset="-120"/>
              </a:rPr>
              <a:t>示例提供策略</a:t>
            </a:r>
            <a:endParaRPr 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 3"/>
          <p:cNvSpPr/>
          <p:nvPr/>
        </p:nvSpPr>
        <p:spPr>
          <a:xfrm>
            <a:off x="1283850" y="2322909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rlow Bold" panose="00000800000000000000" pitchFamily="34" charset="-120"/>
              </a:rPr>
              <a:t>零样本优先</a:t>
            </a:r>
            <a:endParaRPr 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 4"/>
          <p:cNvSpPr/>
          <p:nvPr/>
        </p:nvSpPr>
        <p:spPr>
          <a:xfrm>
            <a:off x="1283850" y="2809042"/>
            <a:ext cx="5899071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panose="00000500000000000000" pitchFamily="34" charset="-120"/>
              </a:rPr>
              <a:t>优先使用零样本(zero shot)方式：直接给出指令，不提供示例</a:t>
            </a:r>
            <a:endParaRPr lang="en-US" sz="1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175503" y="3357086"/>
            <a:ext cx="6139696" cy="15240"/>
          </a:xfrm>
          <a:prstGeom prst="roundRect">
            <a:avLst>
              <a:gd name="adj" fmla="val 1279500"/>
            </a:avLst>
          </a:prstGeom>
          <a:solidFill>
            <a:srgbClr val="C1C3D0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1" name="Text 8"/>
          <p:cNvSpPr/>
          <p:nvPr/>
        </p:nvSpPr>
        <p:spPr>
          <a:xfrm>
            <a:off x="2555080" y="3697129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rlow Bold" panose="00000800000000000000" pitchFamily="34" charset="-120"/>
              </a:rPr>
              <a:t>少量示例补充</a:t>
            </a:r>
            <a:endParaRPr 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 9"/>
          <p:cNvSpPr/>
          <p:nvPr/>
        </p:nvSpPr>
        <p:spPr>
          <a:xfrm>
            <a:off x="2555080" y="4183261"/>
            <a:ext cx="4651772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panose="00000500000000000000" pitchFamily="34" charset="-120"/>
              </a:rPr>
              <a:t>只有在处理较复杂要求时，才考虑提供少量示例(few shot)</a:t>
            </a:r>
            <a:endParaRPr lang="en-US" sz="1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2446734" y="5078016"/>
            <a:ext cx="4868466" cy="15240"/>
          </a:xfrm>
          <a:prstGeom prst="roundRect">
            <a:avLst>
              <a:gd name="adj" fmla="val 1279500"/>
            </a:avLst>
          </a:prstGeom>
          <a:solidFill>
            <a:srgbClr val="C1C3D0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3"/>
          <p:cNvSpPr/>
          <p:nvPr/>
        </p:nvSpPr>
        <p:spPr>
          <a:xfrm>
            <a:off x="3826311" y="5418058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rlow Bold" panose="00000800000000000000" pitchFamily="34" charset="-120"/>
              </a:rPr>
              <a:t>保持一致性</a:t>
            </a:r>
            <a:endParaRPr 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3826311" y="5904190"/>
            <a:ext cx="3380542" cy="1040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panose="00000500000000000000" pitchFamily="34" charset="-120"/>
              </a:rPr>
              <a:t>如果提供示例，务必确保示例与提示指令高度一致，避免不一致导致效果变差</a:t>
            </a:r>
            <a:endParaRPr lang="en-US" sz="1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824355"/>
            <a:ext cx="6339271" cy="10229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sz="6600" dirty="0">
                <a:solidFill>
                  <a:srgbClr val="7068F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rlow Bold" panose="00000800000000000000" pitchFamily="34" charset="-120"/>
              </a:rPr>
              <a:t>目标设定的精确性</a:t>
            </a:r>
            <a:endParaRPr lang="en-US" sz="6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1"/>
          <p:cNvSpPr/>
          <p:nvPr/>
        </p:nvSpPr>
        <p:spPr>
          <a:xfrm>
            <a:off x="6364751" y="2636747"/>
            <a:ext cx="2363676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rlow Bold" panose="00000800000000000000" pitchFamily="34" charset="-120"/>
              </a:rPr>
              <a:t>明确定义成功</a:t>
            </a:r>
            <a:endParaRPr 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 2"/>
          <p:cNvSpPr/>
          <p:nvPr/>
        </p:nvSpPr>
        <p:spPr>
          <a:xfrm>
            <a:off x="6364750" y="3122880"/>
            <a:ext cx="5156690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panose="00000500000000000000" pitchFamily="34" charset="-120"/>
              </a:rPr>
              <a:t>在指令中明确定义什么是成功的响应</a:t>
            </a:r>
            <a:endParaRPr lang="en-US" sz="1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 3"/>
          <p:cNvSpPr/>
          <p:nvPr/>
        </p:nvSpPr>
        <p:spPr>
          <a:xfrm>
            <a:off x="6364751" y="4016185"/>
            <a:ext cx="2363676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rlow Bold" panose="00000800000000000000" pitchFamily="34" charset="-120"/>
              </a:rPr>
              <a:t>鼓励持续推理</a:t>
            </a:r>
            <a:endParaRPr 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 4"/>
          <p:cNvSpPr/>
          <p:nvPr/>
        </p:nvSpPr>
        <p:spPr>
          <a:xfrm>
            <a:off x="6364750" y="4502317"/>
            <a:ext cx="5156690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panose="00000500000000000000" pitchFamily="34" charset="-120"/>
              </a:rPr>
              <a:t>鼓励模型持续推理和迭代，直到达到设定的成功标准</a:t>
            </a:r>
            <a:endParaRPr lang="en-US" sz="1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 5"/>
          <p:cNvSpPr/>
          <p:nvPr/>
        </p:nvSpPr>
        <p:spPr>
          <a:xfrm>
            <a:off x="6364750" y="5494226"/>
            <a:ext cx="2363676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arlow Bold" panose="00000800000000000000" pitchFamily="34" charset="-120"/>
              </a:rPr>
              <a:t>评估结果</a:t>
            </a:r>
            <a:endParaRPr 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364749" y="5980358"/>
            <a:ext cx="5156690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panose="00000500000000000000" pitchFamily="34" charset="-120"/>
              </a:rPr>
              <a:t>根据预设标准评估模型输出是否达到目标</a:t>
            </a:r>
            <a:endParaRPr lang="en-US" sz="1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828801" y="3791634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祝各位在</a:t>
            </a:r>
            <a:r>
              <a:rPr lang="en-US" altLang="zh-CN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之旅中取得成功！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29" y="405408"/>
            <a:ext cx="13042761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情境的多样性</a:t>
            </a:r>
            <a:endParaRPr lang="en-US" sz="44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8065" y="1095137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08065" y="392537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朋友家的尴尬时刻</a:t>
            </a:r>
            <a:endParaRPr 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2"/>
          <p:cNvSpPr/>
          <p:nvPr/>
        </p:nvSpPr>
        <p:spPr>
          <a:xfrm>
            <a:off x="708065" y="4415790"/>
            <a:ext cx="4120753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你去朋友家，他准备亲自下厨，你知道他的厨艺不行，该如何委婉回应？</a:t>
            </a:r>
            <a:endParaRPr lang="en-US" sz="17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64" y="2261592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64" y="509194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医生问诊的难题</a:t>
            </a:r>
            <a:endParaRPr 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 4"/>
          <p:cNvSpPr/>
          <p:nvPr/>
        </p:nvSpPr>
        <p:spPr>
          <a:xfrm>
            <a:off x="5254764" y="5582364"/>
            <a:ext cx="412087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医生问你药有效吗，其实你就吃了几天就忘记了，如何诚实作答？</a:t>
            </a:r>
            <a:endParaRPr lang="en-US" sz="17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1582" y="3398520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801582" y="622875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同事交谈的智慧</a:t>
            </a:r>
            <a:endParaRPr 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801582" y="6719173"/>
            <a:ext cx="4120753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你和同事在办公室偶遇，如何自然地开展对话？</a:t>
            </a:r>
            <a:endParaRPr lang="en-US" sz="17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66140" y="531138"/>
            <a:ext cx="6236732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人类沟通的「隐藏协议」</a:t>
            </a:r>
            <a:endParaRPr lang="en-US" sz="44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366635" y="2402324"/>
            <a:ext cx="30480" cy="3969306"/>
          </a:xfrm>
          <a:prstGeom prst="roundRect">
            <a:avLst>
              <a:gd name="adj" fmla="val 312558"/>
            </a:avLst>
          </a:prstGeom>
          <a:solidFill>
            <a:srgbClr val="D1C8C6"/>
          </a:solidFill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Shape 2"/>
          <p:cNvSpPr/>
          <p:nvPr/>
        </p:nvSpPr>
        <p:spPr>
          <a:xfrm>
            <a:off x="6363414" y="2602111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D1C8C6"/>
          </a:solidFill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Shape 3"/>
          <p:cNvSpPr/>
          <p:nvPr/>
        </p:nvSpPr>
        <p:spPr>
          <a:xfrm>
            <a:off x="7126724" y="23622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 4"/>
          <p:cNvSpPr/>
          <p:nvPr/>
        </p:nvSpPr>
        <p:spPr>
          <a:xfrm>
            <a:off x="7318177" y="2447211"/>
            <a:ext cx="127278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1</a:t>
            </a:r>
            <a:endParaRPr lang="en-US" sz="26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 5"/>
          <p:cNvSpPr/>
          <p:nvPr/>
        </p:nvSpPr>
        <p:spPr>
          <a:xfrm>
            <a:off x="3299103" y="233386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第一层：表面请求</a:t>
            </a:r>
            <a:endParaRPr 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 6"/>
          <p:cNvSpPr/>
          <p:nvPr/>
        </p:nvSpPr>
        <p:spPr>
          <a:xfrm>
            <a:off x="2190750" y="2824282"/>
            <a:ext cx="3943588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最直接的沟通层面，如"帮我带杯咖啡"这样的具体请求。这是我们能看到和听到的表层信息。</a:t>
            </a:r>
            <a:endParaRPr lang="en-US" sz="17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606546" y="4031456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D1C8C6"/>
          </a:solidFill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7126724" y="379154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295078" y="3876556"/>
            <a:ext cx="173474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2</a:t>
            </a:r>
            <a:endParaRPr lang="en-US" sz="26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8629412" y="369653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第二层：默认信息</a:t>
            </a:r>
            <a:endParaRPr 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8629412" y="4186952"/>
            <a:ext cx="5273873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包含个人的口味偏好、购买习惯等具体细节。这些信息虽然没有明说，但在沟通中默认存在。</a:t>
            </a:r>
            <a:endParaRPr lang="en-US" sz="17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6363414" y="5537835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D1C8C6"/>
          </a:solidFill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126724" y="52979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298769" y="5382935"/>
            <a:ext cx="166211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3</a:t>
            </a:r>
            <a:endParaRPr lang="en-US" sz="26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3299103" y="526958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Pro Bold" pitchFamily="34" charset="-120"/>
              </a:rPr>
              <a:t>第三层：共同认知</a:t>
            </a:r>
            <a:endParaRPr 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2192655" y="5760006"/>
            <a:ext cx="3941683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建立在长期交往基础上的深层理解，让简单的请求能够准确传达和执行。</a:t>
            </a:r>
            <a:endParaRPr lang="en-US" sz="17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12"/>
          <p:cNvSpPr/>
          <p:nvPr/>
        </p:nvSpPr>
        <p:spPr>
          <a:xfrm>
            <a:off x="2266890" y="2943225"/>
            <a:ext cx="10096620" cy="23431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7200" dirty="0" err="1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人类对话</a:t>
            </a:r>
            <a:r>
              <a:rPr lang="zh-CN" altLang="en-US" sz="720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围绕</a:t>
            </a:r>
            <a:r>
              <a:rPr lang="en-US" sz="720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「</a:t>
            </a:r>
            <a:r>
              <a:rPr lang="en-US" sz="7200" dirty="0" err="1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共享信息池</a:t>
            </a:r>
            <a:r>
              <a:rPr lang="en-US" sz="7200" dirty="0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」</a:t>
            </a:r>
            <a:endParaRPr lang="en-US" sz="7200" dirty="0">
              <a:solidFill>
                <a:srgbClr val="44372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-120"/>
            </a:endParaRPr>
          </a:p>
          <a:p>
            <a:pPr marL="0" indent="0" algn="ctr">
              <a:buNone/>
            </a:pPr>
            <a:r>
              <a:rPr lang="en-US" sz="7200" dirty="0" err="1">
                <a:solidFill>
                  <a:srgbClr val="4437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-120"/>
              </a:rPr>
              <a:t>语言只是冰山一角</a:t>
            </a:r>
            <a:endParaRPr lang="en-US" sz="7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5310</Words>
  <Application>WPS 演示</Application>
  <PresentationFormat>自定义</PresentationFormat>
  <Paragraphs>776</Paragraphs>
  <Slides>63</Slides>
  <Notes>52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88" baseType="lpstr">
      <vt:lpstr>Arial</vt:lpstr>
      <vt:lpstr>宋体</vt:lpstr>
      <vt:lpstr>Wingdings</vt:lpstr>
      <vt:lpstr>微软雅黑</vt:lpstr>
      <vt:lpstr>Crimson Pro Bold</vt:lpstr>
      <vt:lpstr>MingLiU-ExtB</vt:lpstr>
      <vt:lpstr>Open Sans</vt:lpstr>
      <vt:lpstr>Arial Unicode MS</vt:lpstr>
      <vt:lpstr>等线</vt:lpstr>
      <vt:lpstr>Lora</vt:lpstr>
      <vt:lpstr>Crimson Pro Bold</vt:lpstr>
      <vt:lpstr>Segoe Print</vt:lpstr>
      <vt:lpstr>Crimson Pro Bold</vt:lpstr>
      <vt:lpstr>Open Sans</vt:lpstr>
      <vt:lpstr>Open Sans</vt:lpstr>
      <vt:lpstr>Barlow Bold</vt:lpstr>
      <vt:lpstr>Montserrat</vt:lpstr>
      <vt:lpstr>Barlow Bold</vt:lpstr>
      <vt:lpstr>Barlow Bold</vt:lpstr>
      <vt:lpstr>Montserrat</vt:lpstr>
      <vt:lpstr>Montserrat</vt:lpstr>
      <vt:lpstr>Calibri Light</vt:lpstr>
      <vt:lpstr>等线 Light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野</cp:lastModifiedBy>
  <cp:revision>5</cp:revision>
  <dcterms:created xsi:type="dcterms:W3CDTF">2025-02-23T07:36:00Z</dcterms:created>
  <dcterms:modified xsi:type="dcterms:W3CDTF">2025-03-11T07:32:18Z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1235FF7180854965B598D7708ADD19BE_12</vt:lpwstr>
  </property>
  <property fmtid="{D5CDD505-2E9C-101B-9397-08002B2CF9AE}" pid="3" name="KSOProductBuildVer">
    <vt:lpwstr>2052-12.1.0.20305</vt:lpwstr>
  </property>
</Properties>
</file>